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37"/>
  </p:notesMasterIdLst>
  <p:handoutMasterIdLst>
    <p:handoutMasterId r:id="rId38"/>
  </p:handoutMasterIdLst>
  <p:sldIdLst>
    <p:sldId id="297" r:id="rId5"/>
    <p:sldId id="256" r:id="rId6"/>
    <p:sldId id="266" r:id="rId7"/>
    <p:sldId id="277" r:id="rId8"/>
    <p:sldId id="280" r:id="rId9"/>
    <p:sldId id="272" r:id="rId10"/>
    <p:sldId id="276" r:id="rId11"/>
    <p:sldId id="274" r:id="rId12"/>
    <p:sldId id="281" r:id="rId13"/>
    <p:sldId id="283" r:id="rId14"/>
    <p:sldId id="282" r:id="rId15"/>
    <p:sldId id="290" r:id="rId16"/>
    <p:sldId id="275" r:id="rId17"/>
    <p:sldId id="286" r:id="rId18"/>
    <p:sldId id="294" r:id="rId19"/>
    <p:sldId id="299" r:id="rId20"/>
    <p:sldId id="300" r:id="rId21"/>
    <p:sldId id="298" r:id="rId22"/>
    <p:sldId id="291" r:id="rId23"/>
    <p:sldId id="292" r:id="rId24"/>
    <p:sldId id="293" r:id="rId25"/>
    <p:sldId id="264" r:id="rId26"/>
    <p:sldId id="273" r:id="rId27"/>
    <p:sldId id="259" r:id="rId28"/>
    <p:sldId id="265" r:id="rId29"/>
    <p:sldId id="284" r:id="rId30"/>
    <p:sldId id="285" r:id="rId31"/>
    <p:sldId id="279" r:id="rId32"/>
    <p:sldId id="295" r:id="rId33"/>
    <p:sldId id="302" r:id="rId34"/>
    <p:sldId id="301" r:id="rId35"/>
    <p:sldId id="260" r:id="rId36"/>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D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05" autoAdjust="0"/>
  </p:normalViewPr>
  <p:slideViewPr>
    <p:cSldViewPr snapToGrid="0">
      <p:cViewPr varScale="1">
        <p:scale>
          <a:sx n="77" d="100"/>
          <a:sy n="77" d="100"/>
        </p:scale>
        <p:origin x="292" y="68"/>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Likes</c:v>
                </c:pt>
              </c:strCache>
            </c:strRef>
          </c:tx>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invertIfNegative val="0"/>
          <c:cat>
            <c:strRef>
              <c:f>Sheet1!$A$2:$A$5</c:f>
              <c:strCache>
                <c:ptCount val="4"/>
                <c:pt idx="0">
                  <c:v>Instagram</c:v>
                </c:pt>
                <c:pt idx="1">
                  <c:v>Facebook</c:v>
                </c:pt>
                <c:pt idx="2">
                  <c:v>Twiter</c:v>
                </c:pt>
                <c:pt idx="3">
                  <c:v>Linkedin</c:v>
                </c:pt>
              </c:strCache>
            </c:strRef>
          </c:cat>
          <c:val>
            <c:numRef>
              <c:f>Sheet1!$B$2:$B$5</c:f>
              <c:numCache>
                <c:formatCode>General</c:formatCode>
                <c:ptCount val="4"/>
                <c:pt idx="0">
                  <c:v>16</c:v>
                </c:pt>
                <c:pt idx="1">
                  <c:v>43</c:v>
                </c:pt>
                <c:pt idx="2">
                  <c:v>24</c:v>
                </c:pt>
                <c:pt idx="3">
                  <c:v>17</c:v>
                </c:pt>
              </c:numCache>
            </c:numRef>
          </c:val>
          <c:extLst>
            <c:ext xmlns:c16="http://schemas.microsoft.com/office/drawing/2014/chart" uri="{C3380CC4-5D6E-409C-BE32-E72D297353CC}">
              <c16:uniqueId val="{00000000-D091-4AF2-B4D2-4567C608271C}"/>
            </c:ext>
          </c:extLst>
        </c:ser>
        <c:ser>
          <c:idx val="1"/>
          <c:order val="1"/>
          <c:tx>
            <c:strRef>
              <c:f>Sheet1!$C$1</c:f>
              <c:strCache>
                <c:ptCount val="1"/>
                <c:pt idx="0">
                  <c:v>Seguidores</c:v>
                </c:pt>
              </c:strCache>
            </c:strRef>
          </c:tx>
          <c:spPr>
            <a:gradFill rotWithShape="1">
              <a:gsLst>
                <a:gs pos="0">
                  <a:schemeClr val="accent2">
                    <a:tint val="94000"/>
                    <a:satMod val="100000"/>
                    <a:lumMod val="108000"/>
                  </a:schemeClr>
                </a:gs>
                <a:gs pos="50000">
                  <a:schemeClr val="accent2">
                    <a:tint val="98000"/>
                    <a:shade val="100000"/>
                    <a:satMod val="100000"/>
                    <a:lumMod val="100000"/>
                  </a:schemeClr>
                </a:gs>
                <a:gs pos="100000">
                  <a:schemeClr val="accent2">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invertIfNegative val="0"/>
          <c:cat>
            <c:strRef>
              <c:f>Sheet1!$A$2:$A$5</c:f>
              <c:strCache>
                <c:ptCount val="4"/>
                <c:pt idx="0">
                  <c:v>Instagram</c:v>
                </c:pt>
                <c:pt idx="1">
                  <c:v>Facebook</c:v>
                </c:pt>
                <c:pt idx="2">
                  <c:v>Twiter</c:v>
                </c:pt>
                <c:pt idx="3">
                  <c:v>Linkedin</c:v>
                </c:pt>
              </c:strCache>
            </c:strRef>
          </c:cat>
          <c:val>
            <c:numRef>
              <c:f>Sheet1!$C$2:$C$5</c:f>
              <c:numCache>
                <c:formatCode>General</c:formatCode>
                <c:ptCount val="4"/>
                <c:pt idx="0">
                  <c:v>38</c:v>
                </c:pt>
                <c:pt idx="1">
                  <c:v>24</c:v>
                </c:pt>
                <c:pt idx="2">
                  <c:v>50</c:v>
                </c:pt>
                <c:pt idx="3">
                  <c:v>33</c:v>
                </c:pt>
              </c:numCache>
            </c:numRef>
          </c:val>
          <c:extLst>
            <c:ext xmlns:c16="http://schemas.microsoft.com/office/drawing/2014/chart" uri="{C3380CC4-5D6E-409C-BE32-E72D297353CC}">
              <c16:uniqueId val="{00000001-D091-4AF2-B4D2-4567C608271C}"/>
            </c:ext>
          </c:extLst>
        </c:ser>
        <c:ser>
          <c:idx val="2"/>
          <c:order val="2"/>
          <c:tx>
            <c:strRef>
              <c:f>Sheet1!$D$1</c:f>
              <c:strCache>
                <c:ptCount val="1"/>
                <c:pt idx="0">
                  <c:v>Comentarios</c:v>
                </c:pt>
              </c:strCache>
            </c:strRef>
          </c:tx>
          <c:spPr>
            <a:gradFill rotWithShape="1">
              <a:gsLst>
                <a:gs pos="0">
                  <a:schemeClr val="accent3">
                    <a:tint val="94000"/>
                    <a:satMod val="100000"/>
                    <a:lumMod val="108000"/>
                  </a:schemeClr>
                </a:gs>
                <a:gs pos="50000">
                  <a:schemeClr val="accent3">
                    <a:tint val="98000"/>
                    <a:shade val="100000"/>
                    <a:satMod val="100000"/>
                    <a:lumMod val="100000"/>
                  </a:schemeClr>
                </a:gs>
                <a:gs pos="100000">
                  <a:schemeClr val="accent3">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invertIfNegative val="0"/>
          <c:cat>
            <c:strRef>
              <c:f>Sheet1!$A$2:$A$5</c:f>
              <c:strCache>
                <c:ptCount val="4"/>
                <c:pt idx="0">
                  <c:v>Instagram</c:v>
                </c:pt>
                <c:pt idx="1">
                  <c:v>Facebook</c:v>
                </c:pt>
                <c:pt idx="2">
                  <c:v>Twiter</c:v>
                </c:pt>
                <c:pt idx="3">
                  <c:v>Linkedin</c:v>
                </c:pt>
              </c:strCache>
            </c:strRef>
          </c:cat>
          <c:val>
            <c:numRef>
              <c:f>Sheet1!$D$2:$D$5</c:f>
              <c:numCache>
                <c:formatCode>General</c:formatCode>
                <c:ptCount val="4"/>
                <c:pt idx="0">
                  <c:v>42</c:v>
                </c:pt>
                <c:pt idx="1">
                  <c:v>17</c:v>
                </c:pt>
                <c:pt idx="2">
                  <c:v>25</c:v>
                </c:pt>
                <c:pt idx="3">
                  <c:v>15</c:v>
                </c:pt>
              </c:numCache>
            </c:numRef>
          </c:val>
          <c:extLst>
            <c:ext xmlns:c16="http://schemas.microsoft.com/office/drawing/2014/chart" uri="{C3380CC4-5D6E-409C-BE32-E72D297353CC}">
              <c16:uniqueId val="{00000002-D091-4AF2-B4D2-4567C608271C}"/>
            </c:ext>
          </c:extLst>
        </c:ser>
        <c:dLbls>
          <c:showLegendKey val="0"/>
          <c:showVal val="0"/>
          <c:showCatName val="0"/>
          <c:showSerName val="0"/>
          <c:showPercent val="0"/>
          <c:showBubbleSize val="0"/>
        </c:dLbls>
        <c:gapWidth val="150"/>
        <c:shape val="box"/>
        <c:axId val="2115939599"/>
        <c:axId val="224596095"/>
        <c:axId val="0"/>
      </c:bar3DChart>
      <c:catAx>
        <c:axId val="2115939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lang="es-ES" sz="1197" b="0" i="0" u="none" strike="noStrike" kern="1200" baseline="0" noProof="0">
                <a:solidFill>
                  <a:schemeClr val="tx1">
                    <a:lumMod val="65000"/>
                    <a:lumOff val="35000"/>
                  </a:schemeClr>
                </a:solidFill>
                <a:latin typeface="+mn-lt"/>
                <a:ea typeface="+mn-ea"/>
                <a:cs typeface="+mn-cs"/>
              </a:defRPr>
            </a:pPr>
            <a:endParaRPr lang="es-ES"/>
          </a:p>
        </c:txPr>
        <c:crossAx val="224596095"/>
        <c:crosses val="autoZero"/>
        <c:auto val="1"/>
        <c:lblAlgn val="ctr"/>
        <c:lblOffset val="100"/>
        <c:noMultiLvlLbl val="1"/>
      </c:catAx>
      <c:valAx>
        <c:axId val="2245960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197" b="0" i="0" u="none" strike="noStrike" kern="1200" baseline="0" noProof="0">
                <a:solidFill>
                  <a:schemeClr val="tx1">
                    <a:lumMod val="65000"/>
                    <a:lumOff val="35000"/>
                  </a:schemeClr>
                </a:solidFill>
                <a:latin typeface="+mn-lt"/>
                <a:ea typeface="+mn-ea"/>
                <a:cs typeface="+mn-cs"/>
              </a:defRPr>
            </a:pPr>
            <a:endParaRPr lang="es-ES"/>
          </a:p>
        </c:txPr>
        <c:crossAx val="21159395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1197" b="0" i="0" u="none" strike="noStrike" kern="1200" baseline="0" noProof="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iconchunking_colorful2">
  <dgm:title val="iconchunking_colorful2"/>
  <dgm:desc val="iconchunking_colorful2"/>
  <dgm:catLst>
    <dgm:cat type="Other" pri="2"/>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20856-93F0-4CC7-B7FD-2466914A11D4}" type="doc">
      <dgm:prSet loTypeId="urn:microsoft.com/office/officeart/2005/8/layout/cycle2" loCatId="cycle" qsTypeId="urn:microsoft.com/office/officeart/2005/8/quickstyle/simple4" qsCatId="simple" csTypeId="urn:microsoft.com/office/officeart/2005/8/colors/iconchunking_colorful2" csCatId="other" phldr="1"/>
      <dgm:spPr/>
    </dgm:pt>
    <dgm:pt modelId="{4AF52931-E4CA-4429-AACB-B8747CDB2409}">
      <dgm:prSet phldrT="[Text]" custT="1"/>
      <dgm:spPr/>
      <dgm:t>
        <a:bodyPr rtlCol="0"/>
        <a:lstStyle/>
        <a:p>
          <a:pPr rtl="0">
            <a:defRPr cap="all"/>
          </a:pPr>
          <a:r>
            <a:rPr lang="es-ES" sz="1200" b="1" noProof="0" dirty="0">
              <a:solidFill>
                <a:schemeClr val="tx1"/>
              </a:solidFill>
            </a:rPr>
            <a:t>PUBLICACIÓN CENTRAL p&amp;v</a:t>
          </a:r>
        </a:p>
      </dgm:t>
    </dgm:pt>
    <dgm:pt modelId="{67B2FC97-2FAE-4EFE-9DEE-E4216C657F35}" type="parTrans" cxnId="{F82329C8-C3B2-4E9B-9033-528488D72705}">
      <dgm:prSet/>
      <dgm:spPr/>
      <dgm:t>
        <a:bodyPr rtlCol="0"/>
        <a:lstStyle/>
        <a:p>
          <a:pPr rtl="0"/>
          <a:endParaRPr lang="es-ES" sz="1800" b="1" noProof="0" dirty="0">
            <a:solidFill>
              <a:schemeClr val="tx1"/>
            </a:solidFill>
          </a:endParaRPr>
        </a:p>
      </dgm:t>
    </dgm:pt>
    <dgm:pt modelId="{D86AF01C-9CBC-41F8-9354-48CD82BDFDC9}" type="sibTrans" cxnId="{F82329C8-C3B2-4E9B-9033-528488D72705}">
      <dgm:prSet custT="1"/>
      <dgm:spPr/>
      <dgm:t>
        <a:bodyPr rtlCol="0"/>
        <a:lstStyle/>
        <a:p>
          <a:pPr rtl="0"/>
          <a:endParaRPr lang="es-ES" sz="1000" b="1" noProof="0" dirty="0">
            <a:solidFill>
              <a:schemeClr val="tx1"/>
            </a:solidFill>
          </a:endParaRPr>
        </a:p>
      </dgm:t>
    </dgm:pt>
    <dgm:pt modelId="{81BEB84D-9A77-49C6-9301-B3359FCAC75F}">
      <dgm:prSet phldrT="[Text]" custT="1"/>
      <dgm:spPr/>
      <dgm:t>
        <a:bodyPr rtlCol="0"/>
        <a:lstStyle/>
        <a:p>
          <a:pPr rtl="0">
            <a:defRPr cap="all"/>
          </a:pPr>
          <a:r>
            <a:rPr lang="es-ES" sz="1200" b="1" noProof="0" dirty="0">
              <a:solidFill>
                <a:schemeClr val="tx1"/>
              </a:solidFill>
            </a:rPr>
            <a:t>PUBLICACIONES LOCALES EN los SITES</a:t>
          </a:r>
        </a:p>
      </dgm:t>
    </dgm:pt>
    <dgm:pt modelId="{AE4D0D43-0332-4F79-8D35-BCD8C10758AE}" type="parTrans" cxnId="{420EF6C4-7321-43BE-A2FC-253606B1E06A}">
      <dgm:prSet/>
      <dgm:spPr/>
      <dgm:t>
        <a:bodyPr rtlCol="0"/>
        <a:lstStyle/>
        <a:p>
          <a:pPr rtl="0"/>
          <a:endParaRPr lang="es-ES" sz="1800" b="1" noProof="0" dirty="0">
            <a:solidFill>
              <a:schemeClr val="tx1"/>
            </a:solidFill>
          </a:endParaRPr>
        </a:p>
      </dgm:t>
    </dgm:pt>
    <dgm:pt modelId="{5D260F18-25D2-4074-87F1-7E78DDA61C58}" type="sibTrans" cxnId="{420EF6C4-7321-43BE-A2FC-253606B1E06A}">
      <dgm:prSet custT="1"/>
      <dgm:spPr/>
      <dgm:t>
        <a:bodyPr rtlCol="0"/>
        <a:lstStyle/>
        <a:p>
          <a:pPr rtl="0"/>
          <a:endParaRPr lang="es-ES" sz="1000" b="1" noProof="0" dirty="0">
            <a:solidFill>
              <a:schemeClr val="tx1"/>
            </a:solidFill>
          </a:endParaRPr>
        </a:p>
      </dgm:t>
    </dgm:pt>
    <dgm:pt modelId="{BFF9359E-E9B1-4B73-BACC-2C7988765B16}">
      <dgm:prSet phldrT="[Text]" custT="1"/>
      <dgm:spPr/>
      <dgm:t>
        <a:bodyPr rtlCol="0"/>
        <a:lstStyle/>
        <a:p>
          <a:pPr rtl="0">
            <a:defRPr cap="all"/>
          </a:pPr>
          <a:r>
            <a:rPr lang="es-ES" sz="1200" b="1" noProof="0" dirty="0">
              <a:solidFill>
                <a:schemeClr val="tx1"/>
              </a:solidFill>
            </a:rPr>
            <a:t>ESTUDIO DE LA RESPUESTA</a:t>
          </a:r>
        </a:p>
      </dgm:t>
    </dgm:pt>
    <dgm:pt modelId="{6E0A40FA-1B79-4089-8B9A-3BA22865FE4E}" type="parTrans" cxnId="{516EC545-1971-48B3-978C-4756FCDCCFD9}">
      <dgm:prSet/>
      <dgm:spPr/>
      <dgm:t>
        <a:bodyPr rtlCol="0"/>
        <a:lstStyle/>
        <a:p>
          <a:pPr rtl="0"/>
          <a:endParaRPr lang="es-ES" sz="1800" b="1" noProof="0" dirty="0">
            <a:solidFill>
              <a:schemeClr val="tx1"/>
            </a:solidFill>
          </a:endParaRPr>
        </a:p>
      </dgm:t>
    </dgm:pt>
    <dgm:pt modelId="{1CEF1965-C516-4C44-BAE3-2FA3F5116930}" type="sibTrans" cxnId="{516EC545-1971-48B3-978C-4756FCDCCFD9}">
      <dgm:prSet custT="1"/>
      <dgm:spPr/>
      <dgm:t>
        <a:bodyPr rtlCol="0"/>
        <a:lstStyle/>
        <a:p>
          <a:pPr rtl="0"/>
          <a:endParaRPr lang="es-ES" sz="1000" b="1" noProof="0" dirty="0">
            <a:solidFill>
              <a:schemeClr val="tx1"/>
            </a:solidFill>
          </a:endParaRPr>
        </a:p>
      </dgm:t>
    </dgm:pt>
    <dgm:pt modelId="{CFF0578C-D7F7-460F-9A5B-2648300DC722}" type="pres">
      <dgm:prSet presAssocID="{C7720856-93F0-4CC7-B7FD-2466914A11D4}" presName="cycle" presStyleCnt="0">
        <dgm:presLayoutVars>
          <dgm:dir/>
          <dgm:resizeHandles val="exact"/>
        </dgm:presLayoutVars>
      </dgm:prSet>
      <dgm:spPr/>
    </dgm:pt>
    <dgm:pt modelId="{8B117542-81F1-4B92-82EC-908599DD2023}" type="pres">
      <dgm:prSet presAssocID="{4AF52931-E4CA-4429-AACB-B8747CDB2409}" presName="node" presStyleLbl="node1" presStyleIdx="0" presStyleCnt="3">
        <dgm:presLayoutVars>
          <dgm:bulletEnabled val="1"/>
        </dgm:presLayoutVars>
      </dgm:prSet>
      <dgm:spPr/>
    </dgm:pt>
    <dgm:pt modelId="{67719278-2171-45C5-8BB2-FABF7B5A3B82}" type="pres">
      <dgm:prSet presAssocID="{D86AF01C-9CBC-41F8-9354-48CD82BDFDC9}" presName="sibTrans" presStyleLbl="sibTrans2D1" presStyleIdx="0" presStyleCnt="3"/>
      <dgm:spPr/>
    </dgm:pt>
    <dgm:pt modelId="{53536233-896B-4CD6-A80D-AA07A5344EF9}" type="pres">
      <dgm:prSet presAssocID="{D86AF01C-9CBC-41F8-9354-48CD82BDFDC9}" presName="connectorText" presStyleLbl="sibTrans2D1" presStyleIdx="0" presStyleCnt="3"/>
      <dgm:spPr/>
    </dgm:pt>
    <dgm:pt modelId="{12634DEF-EB28-4610-9B13-DE68830D508A}" type="pres">
      <dgm:prSet presAssocID="{81BEB84D-9A77-49C6-9301-B3359FCAC75F}" presName="node" presStyleLbl="node1" presStyleIdx="1" presStyleCnt="3">
        <dgm:presLayoutVars>
          <dgm:bulletEnabled val="1"/>
        </dgm:presLayoutVars>
      </dgm:prSet>
      <dgm:spPr/>
    </dgm:pt>
    <dgm:pt modelId="{451E4303-6F5A-46C2-8C5B-2FE1AE9ACF6C}" type="pres">
      <dgm:prSet presAssocID="{5D260F18-25D2-4074-87F1-7E78DDA61C58}" presName="sibTrans" presStyleLbl="sibTrans2D1" presStyleIdx="1" presStyleCnt="3"/>
      <dgm:spPr/>
    </dgm:pt>
    <dgm:pt modelId="{6D33CD08-0864-4178-A749-D36E082CFD38}" type="pres">
      <dgm:prSet presAssocID="{5D260F18-25D2-4074-87F1-7E78DDA61C58}" presName="connectorText" presStyleLbl="sibTrans2D1" presStyleIdx="1" presStyleCnt="3"/>
      <dgm:spPr/>
    </dgm:pt>
    <dgm:pt modelId="{50F60CD2-A400-4158-B8EA-358853D7B1C9}" type="pres">
      <dgm:prSet presAssocID="{BFF9359E-E9B1-4B73-BACC-2C7988765B16}" presName="node" presStyleLbl="node1" presStyleIdx="2" presStyleCnt="3">
        <dgm:presLayoutVars>
          <dgm:bulletEnabled val="1"/>
        </dgm:presLayoutVars>
      </dgm:prSet>
      <dgm:spPr/>
    </dgm:pt>
    <dgm:pt modelId="{D0B7038B-092B-4802-840E-2BFF28F2E64A}" type="pres">
      <dgm:prSet presAssocID="{1CEF1965-C516-4C44-BAE3-2FA3F5116930}" presName="sibTrans" presStyleLbl="sibTrans2D1" presStyleIdx="2" presStyleCnt="3"/>
      <dgm:spPr/>
    </dgm:pt>
    <dgm:pt modelId="{CE36E7EA-50B1-499B-83FF-3F87779BA0A2}" type="pres">
      <dgm:prSet presAssocID="{1CEF1965-C516-4C44-BAE3-2FA3F5116930}" presName="connectorText" presStyleLbl="sibTrans2D1" presStyleIdx="2" presStyleCnt="3"/>
      <dgm:spPr/>
    </dgm:pt>
  </dgm:ptLst>
  <dgm:cxnLst>
    <dgm:cxn modelId="{A0728000-2279-4A19-A82D-A826DB9B36C1}" type="presOf" srcId="{5D260F18-25D2-4074-87F1-7E78DDA61C58}" destId="{451E4303-6F5A-46C2-8C5B-2FE1AE9ACF6C}" srcOrd="0" destOrd="0" presId="urn:microsoft.com/office/officeart/2005/8/layout/cycle2"/>
    <dgm:cxn modelId="{CB0CD716-BE90-4C78-91C1-59C04F4FDB51}" type="presOf" srcId="{81BEB84D-9A77-49C6-9301-B3359FCAC75F}" destId="{12634DEF-EB28-4610-9B13-DE68830D508A}" srcOrd="0" destOrd="0" presId="urn:microsoft.com/office/officeart/2005/8/layout/cycle2"/>
    <dgm:cxn modelId="{EED47825-64DE-4FF4-BCE1-560F4408EBB4}" type="presOf" srcId="{5D260F18-25D2-4074-87F1-7E78DDA61C58}" destId="{6D33CD08-0864-4178-A749-D36E082CFD38}" srcOrd="1" destOrd="0" presId="urn:microsoft.com/office/officeart/2005/8/layout/cycle2"/>
    <dgm:cxn modelId="{6FF33332-DDAB-48AD-9B79-B062E942A55C}" type="presOf" srcId="{1CEF1965-C516-4C44-BAE3-2FA3F5116930}" destId="{CE36E7EA-50B1-499B-83FF-3F87779BA0A2}" srcOrd="1" destOrd="0" presId="urn:microsoft.com/office/officeart/2005/8/layout/cycle2"/>
    <dgm:cxn modelId="{516EC545-1971-48B3-978C-4756FCDCCFD9}" srcId="{C7720856-93F0-4CC7-B7FD-2466914A11D4}" destId="{BFF9359E-E9B1-4B73-BACC-2C7988765B16}" srcOrd="2" destOrd="0" parTransId="{6E0A40FA-1B79-4089-8B9A-3BA22865FE4E}" sibTransId="{1CEF1965-C516-4C44-BAE3-2FA3F5116930}"/>
    <dgm:cxn modelId="{56C92372-A108-498D-9874-AC1A6826DA72}" type="presOf" srcId="{D86AF01C-9CBC-41F8-9354-48CD82BDFDC9}" destId="{53536233-896B-4CD6-A80D-AA07A5344EF9}" srcOrd="1" destOrd="0" presId="urn:microsoft.com/office/officeart/2005/8/layout/cycle2"/>
    <dgm:cxn modelId="{7E86857E-526C-4D85-A2E5-3C8D05F48364}" type="presOf" srcId="{D86AF01C-9CBC-41F8-9354-48CD82BDFDC9}" destId="{67719278-2171-45C5-8BB2-FABF7B5A3B82}" srcOrd="0" destOrd="0" presId="urn:microsoft.com/office/officeart/2005/8/layout/cycle2"/>
    <dgm:cxn modelId="{97371ABD-A918-4AEC-AD4C-70A9070B734E}" type="presOf" srcId="{4AF52931-E4CA-4429-AACB-B8747CDB2409}" destId="{8B117542-81F1-4B92-82EC-908599DD2023}" srcOrd="0" destOrd="0" presId="urn:microsoft.com/office/officeart/2005/8/layout/cycle2"/>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240427CE-5503-4507-9AAB-5AAB0CA5D52B}" type="presOf" srcId="{1CEF1965-C516-4C44-BAE3-2FA3F5116930}" destId="{D0B7038B-092B-4802-840E-2BFF28F2E64A}" srcOrd="0" destOrd="0" presId="urn:microsoft.com/office/officeart/2005/8/layout/cycle2"/>
    <dgm:cxn modelId="{FF3D82D2-C4A7-4774-8B1C-248DC3678276}" type="presOf" srcId="{C7720856-93F0-4CC7-B7FD-2466914A11D4}" destId="{CFF0578C-D7F7-460F-9A5B-2648300DC722}" srcOrd="0" destOrd="0" presId="urn:microsoft.com/office/officeart/2005/8/layout/cycle2"/>
    <dgm:cxn modelId="{A1A031E7-A00E-44B1-A212-67C595705CD6}" type="presOf" srcId="{BFF9359E-E9B1-4B73-BACC-2C7988765B16}" destId="{50F60CD2-A400-4158-B8EA-358853D7B1C9}" srcOrd="0" destOrd="0" presId="urn:microsoft.com/office/officeart/2005/8/layout/cycle2"/>
    <dgm:cxn modelId="{0E34F841-E9AD-4604-92E3-557E9A2E2DC8}" type="presParOf" srcId="{CFF0578C-D7F7-460F-9A5B-2648300DC722}" destId="{8B117542-81F1-4B92-82EC-908599DD2023}" srcOrd="0" destOrd="0" presId="urn:microsoft.com/office/officeart/2005/8/layout/cycle2"/>
    <dgm:cxn modelId="{E4519218-3D53-4F8D-8C4F-0C0DA02BAB8B}" type="presParOf" srcId="{CFF0578C-D7F7-460F-9A5B-2648300DC722}" destId="{67719278-2171-45C5-8BB2-FABF7B5A3B82}" srcOrd="1" destOrd="0" presId="urn:microsoft.com/office/officeart/2005/8/layout/cycle2"/>
    <dgm:cxn modelId="{3E9D4B5F-9CEF-4D23-88C4-5FF4FF3269E0}" type="presParOf" srcId="{67719278-2171-45C5-8BB2-FABF7B5A3B82}" destId="{53536233-896B-4CD6-A80D-AA07A5344EF9}" srcOrd="0" destOrd="0" presId="urn:microsoft.com/office/officeart/2005/8/layout/cycle2"/>
    <dgm:cxn modelId="{1241BBAC-69D4-456F-9605-0D846A59B72A}" type="presParOf" srcId="{CFF0578C-D7F7-460F-9A5B-2648300DC722}" destId="{12634DEF-EB28-4610-9B13-DE68830D508A}" srcOrd="2" destOrd="0" presId="urn:microsoft.com/office/officeart/2005/8/layout/cycle2"/>
    <dgm:cxn modelId="{5F1D60F0-8BA8-41A8-AC7C-92C1066D1DDD}" type="presParOf" srcId="{CFF0578C-D7F7-460F-9A5B-2648300DC722}" destId="{451E4303-6F5A-46C2-8C5B-2FE1AE9ACF6C}" srcOrd="3" destOrd="0" presId="urn:microsoft.com/office/officeart/2005/8/layout/cycle2"/>
    <dgm:cxn modelId="{8A3E6818-6B35-49E0-86C2-A442762263F6}" type="presParOf" srcId="{451E4303-6F5A-46C2-8C5B-2FE1AE9ACF6C}" destId="{6D33CD08-0864-4178-A749-D36E082CFD38}" srcOrd="0" destOrd="0" presId="urn:microsoft.com/office/officeart/2005/8/layout/cycle2"/>
    <dgm:cxn modelId="{C0E34703-C6B3-4A5D-9892-6A00CCA18C50}" type="presParOf" srcId="{CFF0578C-D7F7-460F-9A5B-2648300DC722}" destId="{50F60CD2-A400-4158-B8EA-358853D7B1C9}" srcOrd="4" destOrd="0" presId="urn:microsoft.com/office/officeart/2005/8/layout/cycle2"/>
    <dgm:cxn modelId="{02F47AFD-15BA-4F2E-B4D5-8FD507D16485}" type="presParOf" srcId="{CFF0578C-D7F7-460F-9A5B-2648300DC722}" destId="{D0B7038B-092B-4802-840E-2BFF28F2E64A}" srcOrd="5" destOrd="0" presId="urn:microsoft.com/office/officeart/2005/8/layout/cycle2"/>
    <dgm:cxn modelId="{1C2BD235-BEAA-4000-B1CB-8E2C34346DC4}" type="presParOf" srcId="{D0B7038B-092B-4802-840E-2BFF28F2E64A}" destId="{CE36E7EA-50B1-499B-83FF-3F87779BA0A2}"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17542-81F1-4B92-82EC-908599DD2023}">
      <dsp:nvSpPr>
        <dsp:cNvPr id="0" name=""/>
        <dsp:cNvSpPr/>
      </dsp:nvSpPr>
      <dsp:spPr>
        <a:xfrm>
          <a:off x="998817" y="66010"/>
          <a:ext cx="1328509" cy="1328509"/>
        </a:xfrm>
        <a:prstGeom prst="ellips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rtlCol="0" anchor="ctr" anchorCtr="0">
          <a:noAutofit/>
        </a:bodyPr>
        <a:lstStyle/>
        <a:p>
          <a:pPr marL="0" lvl="0" indent="0" algn="ctr" defTabSz="533400" rtl="0">
            <a:lnSpc>
              <a:spcPct val="90000"/>
            </a:lnSpc>
            <a:spcBef>
              <a:spcPct val="0"/>
            </a:spcBef>
            <a:spcAft>
              <a:spcPct val="35000"/>
            </a:spcAft>
            <a:buNone/>
            <a:defRPr cap="all"/>
          </a:pPr>
          <a:r>
            <a:rPr lang="es-ES" sz="1200" b="1" kern="1200" noProof="0" dirty="0">
              <a:solidFill>
                <a:schemeClr val="tx1"/>
              </a:solidFill>
            </a:rPr>
            <a:t>PUBLICACIÓN CENTRAL p&amp;v</a:t>
          </a:r>
        </a:p>
      </dsp:txBody>
      <dsp:txXfrm>
        <a:off x="1193373" y="260566"/>
        <a:ext cx="939397" cy="939397"/>
      </dsp:txXfrm>
    </dsp:sp>
    <dsp:sp modelId="{67719278-2171-45C5-8BB2-FABF7B5A3B82}">
      <dsp:nvSpPr>
        <dsp:cNvPr id="0" name=""/>
        <dsp:cNvSpPr/>
      </dsp:nvSpPr>
      <dsp:spPr>
        <a:xfrm rot="3600000">
          <a:off x="1980180" y="1361715"/>
          <a:ext cx="353787" cy="448371"/>
        </a:xfrm>
        <a:prstGeom prst="rightArrow">
          <a:avLst>
            <a:gd name="adj1" fmla="val 60000"/>
            <a:gd name="adj2" fmla="val 50000"/>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es-ES" sz="1000" b="1" kern="1200" noProof="0" dirty="0">
            <a:solidFill>
              <a:schemeClr val="tx1"/>
            </a:solidFill>
          </a:endParaRPr>
        </a:p>
      </dsp:txBody>
      <dsp:txXfrm>
        <a:off x="2006714" y="1405431"/>
        <a:ext cx="247651" cy="269023"/>
      </dsp:txXfrm>
    </dsp:sp>
    <dsp:sp modelId="{12634DEF-EB28-4610-9B13-DE68830D508A}">
      <dsp:nvSpPr>
        <dsp:cNvPr id="0" name=""/>
        <dsp:cNvSpPr/>
      </dsp:nvSpPr>
      <dsp:spPr>
        <a:xfrm>
          <a:off x="1996834" y="1794625"/>
          <a:ext cx="1328509" cy="1328509"/>
        </a:xfrm>
        <a:prstGeom prst="ellipse">
          <a:avLst/>
        </a:prstGeom>
        <a:gradFill rotWithShape="0">
          <a:gsLst>
            <a:gs pos="0">
              <a:schemeClr val="accent2">
                <a:hueOff val="-2187096"/>
                <a:satOff val="-4210"/>
                <a:lumOff val="294"/>
                <a:alphaOff val="0"/>
                <a:tint val="94000"/>
                <a:satMod val="100000"/>
                <a:lumMod val="108000"/>
              </a:schemeClr>
            </a:gs>
            <a:gs pos="50000">
              <a:schemeClr val="accent2">
                <a:hueOff val="-2187096"/>
                <a:satOff val="-4210"/>
                <a:lumOff val="294"/>
                <a:alphaOff val="0"/>
                <a:tint val="98000"/>
                <a:shade val="100000"/>
                <a:satMod val="100000"/>
                <a:lumMod val="100000"/>
              </a:schemeClr>
            </a:gs>
            <a:gs pos="100000">
              <a:schemeClr val="accent2">
                <a:hueOff val="-2187096"/>
                <a:satOff val="-4210"/>
                <a:lumOff val="294"/>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rtlCol="0" anchor="ctr" anchorCtr="0">
          <a:noAutofit/>
        </a:bodyPr>
        <a:lstStyle/>
        <a:p>
          <a:pPr marL="0" lvl="0" indent="0" algn="ctr" defTabSz="533400" rtl="0">
            <a:lnSpc>
              <a:spcPct val="90000"/>
            </a:lnSpc>
            <a:spcBef>
              <a:spcPct val="0"/>
            </a:spcBef>
            <a:spcAft>
              <a:spcPct val="35000"/>
            </a:spcAft>
            <a:buNone/>
            <a:defRPr cap="all"/>
          </a:pPr>
          <a:r>
            <a:rPr lang="es-ES" sz="1200" b="1" kern="1200" noProof="0" dirty="0">
              <a:solidFill>
                <a:schemeClr val="tx1"/>
              </a:solidFill>
            </a:rPr>
            <a:t>PUBLICACIONES LOCALES EN los SITES</a:t>
          </a:r>
        </a:p>
      </dsp:txBody>
      <dsp:txXfrm>
        <a:off x="2191390" y="1989181"/>
        <a:ext cx="939397" cy="939397"/>
      </dsp:txXfrm>
    </dsp:sp>
    <dsp:sp modelId="{451E4303-6F5A-46C2-8C5B-2FE1AE9ACF6C}">
      <dsp:nvSpPr>
        <dsp:cNvPr id="0" name=""/>
        <dsp:cNvSpPr/>
      </dsp:nvSpPr>
      <dsp:spPr>
        <a:xfrm rot="10800000">
          <a:off x="1496191" y="2234693"/>
          <a:ext cx="353787" cy="448371"/>
        </a:xfrm>
        <a:prstGeom prst="rightArrow">
          <a:avLst>
            <a:gd name="adj1" fmla="val 60000"/>
            <a:gd name="adj2" fmla="val 50000"/>
          </a:avLst>
        </a:prstGeom>
        <a:gradFill rotWithShape="0">
          <a:gsLst>
            <a:gs pos="0">
              <a:schemeClr val="accent2">
                <a:hueOff val="-2187096"/>
                <a:satOff val="-4210"/>
                <a:lumOff val="294"/>
                <a:alphaOff val="0"/>
                <a:tint val="94000"/>
                <a:satMod val="100000"/>
                <a:lumMod val="108000"/>
              </a:schemeClr>
            </a:gs>
            <a:gs pos="50000">
              <a:schemeClr val="accent2">
                <a:hueOff val="-2187096"/>
                <a:satOff val="-4210"/>
                <a:lumOff val="294"/>
                <a:alphaOff val="0"/>
                <a:tint val="98000"/>
                <a:shade val="100000"/>
                <a:satMod val="100000"/>
                <a:lumMod val="100000"/>
              </a:schemeClr>
            </a:gs>
            <a:gs pos="100000">
              <a:schemeClr val="accent2">
                <a:hueOff val="-2187096"/>
                <a:satOff val="-4210"/>
                <a:lumOff val="294"/>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es-ES" sz="1000" b="1" kern="1200" noProof="0" dirty="0">
            <a:solidFill>
              <a:schemeClr val="tx1"/>
            </a:solidFill>
          </a:endParaRPr>
        </a:p>
      </dsp:txBody>
      <dsp:txXfrm rot="10800000">
        <a:off x="1602327" y="2324367"/>
        <a:ext cx="247651" cy="269023"/>
      </dsp:txXfrm>
    </dsp:sp>
    <dsp:sp modelId="{50F60CD2-A400-4158-B8EA-358853D7B1C9}">
      <dsp:nvSpPr>
        <dsp:cNvPr id="0" name=""/>
        <dsp:cNvSpPr/>
      </dsp:nvSpPr>
      <dsp:spPr>
        <a:xfrm>
          <a:off x="801" y="1794625"/>
          <a:ext cx="1328509" cy="1328509"/>
        </a:xfrm>
        <a:prstGeom prst="ellipse">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rtlCol="0" anchor="ctr" anchorCtr="0">
          <a:noAutofit/>
        </a:bodyPr>
        <a:lstStyle/>
        <a:p>
          <a:pPr marL="0" lvl="0" indent="0" algn="ctr" defTabSz="533400" rtl="0">
            <a:lnSpc>
              <a:spcPct val="90000"/>
            </a:lnSpc>
            <a:spcBef>
              <a:spcPct val="0"/>
            </a:spcBef>
            <a:spcAft>
              <a:spcPct val="35000"/>
            </a:spcAft>
            <a:buNone/>
            <a:defRPr cap="all"/>
          </a:pPr>
          <a:r>
            <a:rPr lang="es-ES" sz="1200" b="1" kern="1200" noProof="0" dirty="0">
              <a:solidFill>
                <a:schemeClr val="tx1"/>
              </a:solidFill>
            </a:rPr>
            <a:t>ESTUDIO DE LA RESPUESTA</a:t>
          </a:r>
        </a:p>
      </dsp:txBody>
      <dsp:txXfrm>
        <a:off x="195357" y="1989181"/>
        <a:ext cx="939397" cy="939397"/>
      </dsp:txXfrm>
    </dsp:sp>
    <dsp:sp modelId="{D0B7038B-092B-4802-840E-2BFF28F2E64A}">
      <dsp:nvSpPr>
        <dsp:cNvPr id="0" name=""/>
        <dsp:cNvSpPr/>
      </dsp:nvSpPr>
      <dsp:spPr>
        <a:xfrm rot="18000000">
          <a:off x="982164" y="1379057"/>
          <a:ext cx="353787" cy="448371"/>
        </a:xfrm>
        <a:prstGeom prst="rightArrow">
          <a:avLst>
            <a:gd name="adj1" fmla="val 60000"/>
            <a:gd name="adj2" fmla="val 50000"/>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es-ES" sz="1000" b="1" kern="1200" noProof="0" dirty="0">
            <a:solidFill>
              <a:schemeClr val="tx1"/>
            </a:solidFill>
          </a:endParaRPr>
        </a:p>
      </dsp:txBody>
      <dsp:txXfrm>
        <a:off x="1008698" y="1514689"/>
        <a:ext cx="247651" cy="26902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ABF28D3-4C98-4A0C-8E9E-2258B31A87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FB6FEEF3-4418-4A4D-9563-9C6E6CD145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A5B026-FA0D-4688-974F-F5F316B121FB}" type="datetimeFigureOut">
              <a:rPr lang="es-ES" smtClean="0"/>
              <a:t>29/04/2020</a:t>
            </a:fld>
            <a:endParaRPr lang="es-ES"/>
          </a:p>
        </p:txBody>
      </p:sp>
      <p:sp>
        <p:nvSpPr>
          <p:cNvPr id="4" name="Marcador de pie de página 3">
            <a:extLst>
              <a:ext uri="{FF2B5EF4-FFF2-40B4-BE49-F238E27FC236}">
                <a16:creationId xmlns:a16="http://schemas.microsoft.com/office/drawing/2014/main" id="{39EDAFB2-A393-4C93-BB71-812808DDF7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65E4B9CF-4AA2-455E-8BE6-21362BA3D2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54987C-5CC5-4EF7-ABA1-8403BF62D8FA}" type="slidenum">
              <a:rPr lang="es-ES" smtClean="0"/>
              <a:t>‹Nº›</a:t>
            </a:fld>
            <a:endParaRPr lang="es-ES"/>
          </a:p>
        </p:txBody>
      </p:sp>
    </p:spTree>
    <p:extLst>
      <p:ext uri="{BB962C8B-B14F-4D97-AF65-F5344CB8AC3E}">
        <p14:creationId xmlns:p14="http://schemas.microsoft.com/office/powerpoint/2010/main" val="3594075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007F4-4827-440D-BECC-AF402BADACAD}" type="datetimeFigureOut">
              <a:rPr lang="es-ES" noProof="0" smtClean="0"/>
              <a:t>29/04/2020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F142A-67FA-4A5A-AEC3-27124719DA30}" type="slidenum">
              <a:rPr lang="es-ES" noProof="0" smtClean="0"/>
              <a:t>‹Nº›</a:t>
            </a:fld>
            <a:endParaRPr lang="es-ES" noProof="0"/>
          </a:p>
        </p:txBody>
      </p:sp>
    </p:spTree>
    <p:extLst>
      <p:ext uri="{BB962C8B-B14F-4D97-AF65-F5344CB8AC3E}">
        <p14:creationId xmlns:p14="http://schemas.microsoft.com/office/powerpoint/2010/main" val="126425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a:t>
            </a:fld>
            <a:endParaRPr lang="es-ES" dirty="0"/>
          </a:p>
        </p:txBody>
      </p:sp>
    </p:spTree>
    <p:extLst>
      <p:ext uri="{BB962C8B-B14F-4D97-AF65-F5344CB8AC3E}">
        <p14:creationId xmlns:p14="http://schemas.microsoft.com/office/powerpoint/2010/main" val="283329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10</a:t>
            </a:fld>
            <a:endParaRPr lang="es-ES" dirty="0"/>
          </a:p>
        </p:txBody>
      </p:sp>
    </p:spTree>
    <p:extLst>
      <p:ext uri="{BB962C8B-B14F-4D97-AF65-F5344CB8AC3E}">
        <p14:creationId xmlns:p14="http://schemas.microsoft.com/office/powerpoint/2010/main" val="1236222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11</a:t>
            </a:fld>
            <a:endParaRPr lang="es-ES" dirty="0"/>
          </a:p>
        </p:txBody>
      </p:sp>
    </p:spTree>
    <p:extLst>
      <p:ext uri="{BB962C8B-B14F-4D97-AF65-F5344CB8AC3E}">
        <p14:creationId xmlns:p14="http://schemas.microsoft.com/office/powerpoint/2010/main" val="1437598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12</a:t>
            </a:fld>
            <a:endParaRPr lang="es-ES" dirty="0"/>
          </a:p>
        </p:txBody>
      </p:sp>
    </p:spTree>
    <p:extLst>
      <p:ext uri="{BB962C8B-B14F-4D97-AF65-F5344CB8AC3E}">
        <p14:creationId xmlns:p14="http://schemas.microsoft.com/office/powerpoint/2010/main" val="218690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13</a:t>
            </a:fld>
            <a:endParaRPr lang="es-ES" dirty="0"/>
          </a:p>
        </p:txBody>
      </p:sp>
    </p:spTree>
    <p:extLst>
      <p:ext uri="{BB962C8B-B14F-4D97-AF65-F5344CB8AC3E}">
        <p14:creationId xmlns:p14="http://schemas.microsoft.com/office/powerpoint/2010/main" val="114582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14</a:t>
            </a:fld>
            <a:endParaRPr lang="es-ES" dirty="0"/>
          </a:p>
        </p:txBody>
      </p:sp>
    </p:spTree>
    <p:extLst>
      <p:ext uri="{BB962C8B-B14F-4D97-AF65-F5344CB8AC3E}">
        <p14:creationId xmlns:p14="http://schemas.microsoft.com/office/powerpoint/2010/main" val="4156807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15</a:t>
            </a:fld>
            <a:endParaRPr lang="es-ES" dirty="0"/>
          </a:p>
        </p:txBody>
      </p:sp>
    </p:spTree>
    <p:extLst>
      <p:ext uri="{BB962C8B-B14F-4D97-AF65-F5344CB8AC3E}">
        <p14:creationId xmlns:p14="http://schemas.microsoft.com/office/powerpoint/2010/main" val="2507315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16</a:t>
            </a:fld>
            <a:endParaRPr lang="es-ES" dirty="0"/>
          </a:p>
        </p:txBody>
      </p:sp>
    </p:spTree>
    <p:extLst>
      <p:ext uri="{BB962C8B-B14F-4D97-AF65-F5344CB8AC3E}">
        <p14:creationId xmlns:p14="http://schemas.microsoft.com/office/powerpoint/2010/main" val="508624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17</a:t>
            </a:fld>
            <a:endParaRPr lang="es-ES" dirty="0"/>
          </a:p>
        </p:txBody>
      </p:sp>
    </p:spTree>
    <p:extLst>
      <p:ext uri="{BB962C8B-B14F-4D97-AF65-F5344CB8AC3E}">
        <p14:creationId xmlns:p14="http://schemas.microsoft.com/office/powerpoint/2010/main" val="92249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19</a:t>
            </a:fld>
            <a:endParaRPr lang="es-ES" dirty="0"/>
          </a:p>
        </p:txBody>
      </p:sp>
    </p:spTree>
    <p:extLst>
      <p:ext uri="{BB962C8B-B14F-4D97-AF65-F5344CB8AC3E}">
        <p14:creationId xmlns:p14="http://schemas.microsoft.com/office/powerpoint/2010/main" val="3346656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20</a:t>
            </a:fld>
            <a:endParaRPr lang="es-ES" dirty="0"/>
          </a:p>
        </p:txBody>
      </p:sp>
    </p:spTree>
    <p:extLst>
      <p:ext uri="{BB962C8B-B14F-4D97-AF65-F5344CB8AC3E}">
        <p14:creationId xmlns:p14="http://schemas.microsoft.com/office/powerpoint/2010/main" val="379752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2</a:t>
            </a:fld>
            <a:endParaRPr lang="es-ES" dirty="0"/>
          </a:p>
        </p:txBody>
      </p:sp>
    </p:spTree>
    <p:extLst>
      <p:ext uri="{BB962C8B-B14F-4D97-AF65-F5344CB8AC3E}">
        <p14:creationId xmlns:p14="http://schemas.microsoft.com/office/powerpoint/2010/main" val="2256195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21</a:t>
            </a:fld>
            <a:endParaRPr lang="es-ES" dirty="0"/>
          </a:p>
        </p:txBody>
      </p:sp>
    </p:spTree>
    <p:extLst>
      <p:ext uri="{BB962C8B-B14F-4D97-AF65-F5344CB8AC3E}">
        <p14:creationId xmlns:p14="http://schemas.microsoft.com/office/powerpoint/2010/main" val="748616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22</a:t>
            </a:fld>
            <a:endParaRPr lang="es-ES" dirty="0"/>
          </a:p>
        </p:txBody>
      </p:sp>
    </p:spTree>
    <p:extLst>
      <p:ext uri="{BB962C8B-B14F-4D97-AF65-F5344CB8AC3E}">
        <p14:creationId xmlns:p14="http://schemas.microsoft.com/office/powerpoint/2010/main" val="844073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23</a:t>
            </a:fld>
            <a:endParaRPr lang="es-ES" dirty="0"/>
          </a:p>
        </p:txBody>
      </p:sp>
    </p:spTree>
    <p:extLst>
      <p:ext uri="{BB962C8B-B14F-4D97-AF65-F5344CB8AC3E}">
        <p14:creationId xmlns:p14="http://schemas.microsoft.com/office/powerpoint/2010/main" val="1706209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24</a:t>
            </a:fld>
            <a:endParaRPr lang="es-ES" dirty="0"/>
          </a:p>
        </p:txBody>
      </p:sp>
    </p:spTree>
    <p:extLst>
      <p:ext uri="{BB962C8B-B14F-4D97-AF65-F5344CB8AC3E}">
        <p14:creationId xmlns:p14="http://schemas.microsoft.com/office/powerpoint/2010/main" val="1900481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25</a:t>
            </a:fld>
            <a:endParaRPr lang="es-ES" dirty="0"/>
          </a:p>
        </p:txBody>
      </p:sp>
    </p:spTree>
    <p:extLst>
      <p:ext uri="{BB962C8B-B14F-4D97-AF65-F5344CB8AC3E}">
        <p14:creationId xmlns:p14="http://schemas.microsoft.com/office/powerpoint/2010/main" val="459204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26</a:t>
            </a:fld>
            <a:endParaRPr lang="es-ES" dirty="0"/>
          </a:p>
        </p:txBody>
      </p:sp>
    </p:spTree>
    <p:extLst>
      <p:ext uri="{BB962C8B-B14F-4D97-AF65-F5344CB8AC3E}">
        <p14:creationId xmlns:p14="http://schemas.microsoft.com/office/powerpoint/2010/main" val="3963433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27</a:t>
            </a:fld>
            <a:endParaRPr lang="es-ES" dirty="0"/>
          </a:p>
        </p:txBody>
      </p:sp>
    </p:spTree>
    <p:extLst>
      <p:ext uri="{BB962C8B-B14F-4D97-AF65-F5344CB8AC3E}">
        <p14:creationId xmlns:p14="http://schemas.microsoft.com/office/powerpoint/2010/main" val="2127796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30</a:t>
            </a:fld>
            <a:endParaRPr lang="es-ES" dirty="0"/>
          </a:p>
        </p:txBody>
      </p:sp>
    </p:spTree>
    <p:extLst>
      <p:ext uri="{BB962C8B-B14F-4D97-AF65-F5344CB8AC3E}">
        <p14:creationId xmlns:p14="http://schemas.microsoft.com/office/powerpoint/2010/main" val="3000768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31</a:t>
            </a:fld>
            <a:endParaRPr lang="es-ES" dirty="0"/>
          </a:p>
        </p:txBody>
      </p:sp>
    </p:spTree>
    <p:extLst>
      <p:ext uri="{BB962C8B-B14F-4D97-AF65-F5344CB8AC3E}">
        <p14:creationId xmlns:p14="http://schemas.microsoft.com/office/powerpoint/2010/main" val="2102690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06F142A-67FA-4A5A-AEC3-27124719DA30}" type="slidenum">
              <a:rPr lang="es-ES" smtClean="0"/>
              <a:t>32</a:t>
            </a:fld>
            <a:endParaRPr lang="es-ES"/>
          </a:p>
        </p:txBody>
      </p:sp>
    </p:spTree>
    <p:extLst>
      <p:ext uri="{BB962C8B-B14F-4D97-AF65-F5344CB8AC3E}">
        <p14:creationId xmlns:p14="http://schemas.microsoft.com/office/powerpoint/2010/main" val="2049793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3</a:t>
            </a:fld>
            <a:endParaRPr lang="es-ES" dirty="0"/>
          </a:p>
        </p:txBody>
      </p:sp>
    </p:spTree>
    <p:extLst>
      <p:ext uri="{BB962C8B-B14F-4D97-AF65-F5344CB8AC3E}">
        <p14:creationId xmlns:p14="http://schemas.microsoft.com/office/powerpoint/2010/main" val="43747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4</a:t>
            </a:fld>
            <a:endParaRPr lang="es-ES" dirty="0"/>
          </a:p>
        </p:txBody>
      </p:sp>
    </p:spTree>
    <p:extLst>
      <p:ext uri="{BB962C8B-B14F-4D97-AF65-F5344CB8AC3E}">
        <p14:creationId xmlns:p14="http://schemas.microsoft.com/office/powerpoint/2010/main" val="286206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5</a:t>
            </a:fld>
            <a:endParaRPr lang="es-ES" dirty="0"/>
          </a:p>
        </p:txBody>
      </p:sp>
    </p:spTree>
    <p:extLst>
      <p:ext uri="{BB962C8B-B14F-4D97-AF65-F5344CB8AC3E}">
        <p14:creationId xmlns:p14="http://schemas.microsoft.com/office/powerpoint/2010/main" val="4261301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6</a:t>
            </a:fld>
            <a:endParaRPr lang="es-ES" dirty="0"/>
          </a:p>
        </p:txBody>
      </p:sp>
    </p:spTree>
    <p:extLst>
      <p:ext uri="{BB962C8B-B14F-4D97-AF65-F5344CB8AC3E}">
        <p14:creationId xmlns:p14="http://schemas.microsoft.com/office/powerpoint/2010/main" val="817322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7</a:t>
            </a:fld>
            <a:endParaRPr lang="es-ES" dirty="0"/>
          </a:p>
        </p:txBody>
      </p:sp>
    </p:spTree>
    <p:extLst>
      <p:ext uri="{BB962C8B-B14F-4D97-AF65-F5344CB8AC3E}">
        <p14:creationId xmlns:p14="http://schemas.microsoft.com/office/powerpoint/2010/main" val="192722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8</a:t>
            </a:fld>
            <a:endParaRPr lang="es-ES" dirty="0"/>
          </a:p>
        </p:txBody>
      </p:sp>
    </p:spTree>
    <p:extLst>
      <p:ext uri="{BB962C8B-B14F-4D97-AF65-F5344CB8AC3E}">
        <p14:creationId xmlns:p14="http://schemas.microsoft.com/office/powerpoint/2010/main" val="1402128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6F142A-67FA-4A5A-AEC3-27124719DA30}" type="slidenum">
              <a:rPr lang="es-ES" smtClean="0"/>
              <a:t>9</a:t>
            </a:fld>
            <a:endParaRPr lang="es-ES" dirty="0"/>
          </a:p>
        </p:txBody>
      </p:sp>
    </p:spTree>
    <p:extLst>
      <p:ext uri="{BB962C8B-B14F-4D97-AF65-F5344CB8AC3E}">
        <p14:creationId xmlns:p14="http://schemas.microsoft.com/office/powerpoint/2010/main" val="2731786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Droplets-HD-Title-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1751012" y="1300785"/>
            <a:ext cx="8689976" cy="2509213"/>
          </a:xfrm>
        </p:spPr>
        <p:txBody>
          <a:bodyPr rtlCol="0" anchor="b">
            <a:normAutofit/>
          </a:bodyPr>
          <a:lstStyle>
            <a:lvl1pPr algn="ctr">
              <a:defRPr sz="4800"/>
            </a:lvl1pPr>
          </a:lstStyle>
          <a:p>
            <a:pPr rtl="0"/>
            <a:r>
              <a:rPr lang="es-ES" noProof="0"/>
              <a:t>Haga clic para modificar el estilo de título del patrón</a:t>
            </a:r>
          </a:p>
        </p:txBody>
      </p:sp>
      <p:sp>
        <p:nvSpPr>
          <p:cNvPr id="3" name="Subtítulo 2"/>
          <p:cNvSpPr>
            <a:spLocks noGrp="1"/>
          </p:cNvSpPr>
          <p:nvPr>
            <p:ph type="subTitle" idx="1"/>
          </p:nvPr>
        </p:nvSpPr>
        <p:spPr>
          <a:xfrm>
            <a:off x="1751012" y="3886200"/>
            <a:ext cx="8689976" cy="1371599"/>
          </a:xfrm>
        </p:spPr>
        <p:txBody>
          <a:bodyPr rtlCol="0">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Marcador de posición de fecha 3"/>
          <p:cNvSpPr>
            <a:spLocks noGrp="1"/>
          </p:cNvSpPr>
          <p:nvPr>
            <p:ph type="dt" sz="half" idx="10"/>
          </p:nvPr>
        </p:nvSpPr>
        <p:spPr/>
        <p:txBody>
          <a:bodyPr rtlCol="0"/>
          <a:lstStyle/>
          <a:p>
            <a:pPr rtl="0"/>
            <a:fld id="{C22FAD48-46CF-4496-82BD-6625B2B4A993}" type="datetime1">
              <a:rPr lang="es-ES" noProof="0" smtClean="0"/>
              <a:t>29/04/2020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428740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10" name="Imagen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13794" y="4289374"/>
            <a:ext cx="10364432" cy="811610"/>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913774" y="5108728"/>
            <a:ext cx="10364452" cy="682472"/>
          </a:xfrm>
        </p:spPr>
        <p:txBody>
          <a:bodyPr rtlCol="0"/>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E7F7164C-6CEA-48E4-84F9-C5412A768014}" type="datetime1">
              <a:rPr lang="es-ES" noProof="0" smtClean="0"/>
              <a:t>29/04/2020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57697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13774" y="609599"/>
            <a:ext cx="10364452" cy="3427245"/>
          </a:xfrm>
        </p:spPr>
        <p:txBody>
          <a:bodyPr rtlCol="0" anchor="ctr"/>
          <a:lstStyle>
            <a:lvl1pPr algn="ctr">
              <a:defRPr sz="3200"/>
            </a:lvl1pPr>
          </a:lstStyle>
          <a:p>
            <a:pPr rtl="0"/>
            <a:r>
              <a:rPr lang="es-ES" noProof="0"/>
              <a:t>Haga clic para modificar el estilo de título del patrón</a:t>
            </a:r>
          </a:p>
        </p:txBody>
      </p:sp>
      <p:sp>
        <p:nvSpPr>
          <p:cNvPr id="4" name="Marcador de posición de texto 3"/>
          <p:cNvSpPr>
            <a:spLocks noGrp="1"/>
          </p:cNvSpPr>
          <p:nvPr>
            <p:ph type="body" sz="half" idx="2" hasCustomPrompt="1"/>
          </p:nvPr>
        </p:nvSpPr>
        <p:spPr>
          <a:xfrm>
            <a:off x="913775" y="4204821"/>
            <a:ext cx="10364452" cy="1586380"/>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2AF33619-3F8F-466E-A4AF-5FD2F0EDF2A2}" type="datetime1">
              <a:rPr lang="es-ES" noProof="0" smtClean="0"/>
              <a:t>29/04/2020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412422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pic>
        <p:nvPicPr>
          <p:cNvPr id="11" name="Imagen 10"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hasCustomPrompt="1"/>
          </p:nvPr>
        </p:nvSpPr>
        <p:spPr>
          <a:xfrm>
            <a:off x="1446212" y="609600"/>
            <a:ext cx="9302752" cy="2992904"/>
          </a:xfrm>
        </p:spPr>
        <p:txBody>
          <a:bodyPr rtlCol="0" anchor="ctr"/>
          <a:lstStyle>
            <a:lvl1pPr>
              <a:defRPr sz="3200"/>
            </a:lvl1pPr>
          </a:lstStyle>
          <a:p>
            <a:pPr rtl="0"/>
            <a:r>
              <a:rPr lang="es-ES" noProof="0"/>
              <a:t>Haga clic para modificar el estilo del título del patrón</a:t>
            </a:r>
          </a:p>
        </p:txBody>
      </p:sp>
      <p:sp>
        <p:nvSpPr>
          <p:cNvPr id="12" name="Marcador de posición de texto 3"/>
          <p:cNvSpPr>
            <a:spLocks noGrp="1"/>
          </p:cNvSpPr>
          <p:nvPr>
            <p:ph type="body" sz="half" idx="13" hasCustomPrompt="1"/>
          </p:nvPr>
        </p:nvSpPr>
        <p:spPr>
          <a:xfrm>
            <a:off x="1720644" y="3610032"/>
            <a:ext cx="8752299" cy="59478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4" name="Marcador de posición de texto 3"/>
          <p:cNvSpPr>
            <a:spLocks noGrp="1"/>
          </p:cNvSpPr>
          <p:nvPr>
            <p:ph type="body" sz="half" idx="2" hasCustomPrompt="1"/>
          </p:nvPr>
        </p:nvSpPr>
        <p:spPr>
          <a:xfrm>
            <a:off x="913774" y="4372796"/>
            <a:ext cx="10364452" cy="1421053"/>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18324A38-B0DB-4C2A-A61D-E2B752635A5E}" type="datetime1">
              <a:rPr lang="es-ES" noProof="0" smtClean="0"/>
              <a:t>29/04/2020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13" name="Cuadro de texto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8000" noProof="0">
                <a:solidFill>
                  <a:schemeClr val="tx1"/>
                </a:solidFill>
                <a:effectLst/>
              </a:rPr>
              <a:t>“</a:t>
            </a:r>
          </a:p>
        </p:txBody>
      </p:sp>
      <p:sp>
        <p:nvSpPr>
          <p:cNvPr id="14" name="Cuadro de texto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extLst>
      <p:ext uri="{BB962C8B-B14F-4D97-AF65-F5344CB8AC3E}">
        <p14:creationId xmlns:p14="http://schemas.microsoft.com/office/powerpoint/2010/main" val="2331610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Imagen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13775" y="2138721"/>
            <a:ext cx="10364452" cy="2511835"/>
          </a:xfrm>
        </p:spPr>
        <p:txBody>
          <a:bodyPr rtlCol="0" anchor="b"/>
          <a:lstStyle>
            <a:lvl1pPr algn="ctr">
              <a:defRPr sz="3200"/>
            </a:lvl1pPr>
          </a:lstStyle>
          <a:p>
            <a:pPr rtl="0"/>
            <a:r>
              <a:rPr lang="es-ES" noProof="0"/>
              <a:t>Haga clic para modificar el estilo de título del patrón</a:t>
            </a:r>
          </a:p>
        </p:txBody>
      </p:sp>
      <p:sp>
        <p:nvSpPr>
          <p:cNvPr id="4" name="Marcador de posición de texto 3"/>
          <p:cNvSpPr>
            <a:spLocks noGrp="1"/>
          </p:cNvSpPr>
          <p:nvPr>
            <p:ph type="body" sz="half" idx="2" hasCustomPrompt="1"/>
          </p:nvPr>
        </p:nvSpPr>
        <p:spPr>
          <a:xfrm>
            <a:off x="913775" y="4662335"/>
            <a:ext cx="10364452"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391987A0-95A6-41B6-A496-C6EAAEDAF540}" type="datetime1">
              <a:rPr lang="es-ES" noProof="0" smtClean="0"/>
              <a:t>29/04/2020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79213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Imagen 12"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ítulo 1"/>
          <p:cNvSpPr>
            <a:spLocks noGrp="1"/>
          </p:cNvSpPr>
          <p:nvPr>
            <p:ph type="title"/>
          </p:nvPr>
        </p:nvSpPr>
        <p:spPr>
          <a:xfrm>
            <a:off x="913774" y="609600"/>
            <a:ext cx="10364452" cy="1605094"/>
          </a:xfrm>
        </p:spPr>
        <p:txBody>
          <a:bodyPr rtlCol="0"/>
          <a:lstStyle/>
          <a:p>
            <a:pPr rtl="0"/>
            <a:r>
              <a:rPr lang="es-ES" noProof="0"/>
              <a:t>Haga clic para modificar el estilo de título del patrón</a:t>
            </a:r>
          </a:p>
        </p:txBody>
      </p:sp>
      <p:sp>
        <p:nvSpPr>
          <p:cNvPr id="7" name="Marcador de posición de texto 2"/>
          <p:cNvSpPr>
            <a:spLocks noGrp="1"/>
          </p:cNvSpPr>
          <p:nvPr>
            <p:ph type="body" idx="1" hasCustomPrompt="1"/>
          </p:nvPr>
        </p:nvSpPr>
        <p:spPr>
          <a:xfrm>
            <a:off x="913774" y="2367093"/>
            <a:ext cx="3298976" cy="576262"/>
          </a:xfrm>
        </p:spPr>
        <p:txBody>
          <a:bodyPr rtlCol="0"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8" name="Marcador de posición de texto 3"/>
          <p:cNvSpPr>
            <a:spLocks noGrp="1"/>
          </p:cNvSpPr>
          <p:nvPr>
            <p:ph type="body" sz="half" idx="15" hasCustomPrompt="1"/>
          </p:nvPr>
        </p:nvSpPr>
        <p:spPr>
          <a:xfrm>
            <a:off x="913774" y="2943355"/>
            <a:ext cx="3298976" cy="2847845"/>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9" name="Marcador de posición de texto 4"/>
          <p:cNvSpPr>
            <a:spLocks noGrp="1"/>
          </p:cNvSpPr>
          <p:nvPr>
            <p:ph type="body" sz="quarter" idx="3" hasCustomPrompt="1"/>
          </p:nvPr>
        </p:nvSpPr>
        <p:spPr>
          <a:xfrm>
            <a:off x="4452389" y="2367093"/>
            <a:ext cx="3291521" cy="576262"/>
          </a:xfrm>
        </p:spPr>
        <p:txBody>
          <a:bodyPr rtlCol="0"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3"/>
          <p:cNvSpPr>
            <a:spLocks noGrp="1"/>
          </p:cNvSpPr>
          <p:nvPr>
            <p:ph type="body" sz="half" idx="16" hasCustomPrompt="1"/>
          </p:nvPr>
        </p:nvSpPr>
        <p:spPr>
          <a:xfrm>
            <a:off x="4441348" y="2943355"/>
            <a:ext cx="3303351" cy="2847845"/>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11" name="Marcador de posición de texto 4"/>
          <p:cNvSpPr>
            <a:spLocks noGrp="1"/>
          </p:cNvSpPr>
          <p:nvPr>
            <p:ph type="body" sz="quarter" idx="13" hasCustomPrompt="1"/>
          </p:nvPr>
        </p:nvSpPr>
        <p:spPr>
          <a:xfrm>
            <a:off x="7973298" y="2367093"/>
            <a:ext cx="3304928" cy="576262"/>
          </a:xfrm>
        </p:spPr>
        <p:txBody>
          <a:bodyPr rtlCol="0"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2" name="Marcador de posición de texto 3"/>
          <p:cNvSpPr>
            <a:spLocks noGrp="1"/>
          </p:cNvSpPr>
          <p:nvPr>
            <p:ph type="body" sz="half" idx="17" hasCustomPrompt="1"/>
          </p:nvPr>
        </p:nvSpPr>
        <p:spPr>
          <a:xfrm>
            <a:off x="7973298" y="2943355"/>
            <a:ext cx="3304928" cy="2847845"/>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3" name="Marcador de posición de fecha 2"/>
          <p:cNvSpPr>
            <a:spLocks noGrp="1"/>
          </p:cNvSpPr>
          <p:nvPr>
            <p:ph type="dt" sz="half" idx="10"/>
          </p:nvPr>
        </p:nvSpPr>
        <p:spPr/>
        <p:txBody>
          <a:bodyPr rtlCol="0"/>
          <a:lstStyle/>
          <a:p>
            <a:pPr rtl="0"/>
            <a:fld id="{0791C098-BE29-440A-A328-51AABB21805A}" type="datetime1">
              <a:rPr lang="es-ES" noProof="0" smtClean="0"/>
              <a:t>29/04/2020</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188399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Imagen 15"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Título 1"/>
          <p:cNvSpPr>
            <a:spLocks noGrp="1"/>
          </p:cNvSpPr>
          <p:nvPr>
            <p:ph type="title"/>
          </p:nvPr>
        </p:nvSpPr>
        <p:spPr>
          <a:xfrm>
            <a:off x="913774" y="610772"/>
            <a:ext cx="10364452" cy="1603922"/>
          </a:xfrm>
        </p:spPr>
        <p:txBody>
          <a:bodyPr rtlCol="0"/>
          <a:lstStyle/>
          <a:p>
            <a:pPr rtl="0"/>
            <a:r>
              <a:rPr lang="es-ES" noProof="0"/>
              <a:t>Haga clic para modificar el estilo de título del patrón</a:t>
            </a:r>
          </a:p>
        </p:txBody>
      </p:sp>
      <p:sp>
        <p:nvSpPr>
          <p:cNvPr id="19" name="Marcador de posición de texto 2"/>
          <p:cNvSpPr>
            <a:spLocks noGrp="1"/>
          </p:cNvSpPr>
          <p:nvPr>
            <p:ph type="body" idx="1" hasCustomPrompt="1"/>
          </p:nvPr>
        </p:nvSpPr>
        <p:spPr>
          <a:xfrm>
            <a:off x="913774" y="4204820"/>
            <a:ext cx="3296409" cy="576262"/>
          </a:xfrm>
        </p:spPr>
        <p:txBody>
          <a:bodyPr rtlCol="0"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0" name="Marcador de posición de imagen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1" name="Marcador de posición de texto 3"/>
          <p:cNvSpPr>
            <a:spLocks noGrp="1"/>
          </p:cNvSpPr>
          <p:nvPr>
            <p:ph type="body" sz="half" idx="18" hasCustomPrompt="1"/>
          </p:nvPr>
        </p:nvSpPr>
        <p:spPr>
          <a:xfrm>
            <a:off x="913774" y="4781082"/>
            <a:ext cx="3296409" cy="101011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22" name="Marcador de posición de texto 4"/>
          <p:cNvSpPr>
            <a:spLocks noGrp="1"/>
          </p:cNvSpPr>
          <p:nvPr>
            <p:ph type="body" sz="quarter" idx="3" hasCustomPrompt="1"/>
          </p:nvPr>
        </p:nvSpPr>
        <p:spPr>
          <a:xfrm>
            <a:off x="4442759" y="4204820"/>
            <a:ext cx="3301828" cy="576262"/>
          </a:xfrm>
        </p:spPr>
        <p:txBody>
          <a:bodyPr rtlCol="0"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3" name="Marcador de posición de imagen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posición de texto 3"/>
          <p:cNvSpPr>
            <a:spLocks noGrp="1"/>
          </p:cNvSpPr>
          <p:nvPr>
            <p:ph type="body" sz="half" idx="19" hasCustomPrompt="1"/>
          </p:nvPr>
        </p:nvSpPr>
        <p:spPr>
          <a:xfrm>
            <a:off x="4441348" y="4781080"/>
            <a:ext cx="3303352" cy="101011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25" name="Marcador de posición de texto 4"/>
          <p:cNvSpPr>
            <a:spLocks noGrp="1"/>
          </p:cNvSpPr>
          <p:nvPr>
            <p:ph type="body" sz="quarter" idx="13" hasCustomPrompt="1"/>
          </p:nvPr>
        </p:nvSpPr>
        <p:spPr>
          <a:xfrm>
            <a:off x="7973298" y="4204820"/>
            <a:ext cx="3300681" cy="576262"/>
          </a:xfrm>
        </p:spPr>
        <p:txBody>
          <a:bodyPr rtlCol="0"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6" name="Marcador de posición de imagen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7" name="Marcador de posición de texto 3"/>
          <p:cNvSpPr>
            <a:spLocks noGrp="1"/>
          </p:cNvSpPr>
          <p:nvPr>
            <p:ph type="body" sz="half" idx="20" hasCustomPrompt="1"/>
          </p:nvPr>
        </p:nvSpPr>
        <p:spPr>
          <a:xfrm>
            <a:off x="7973173" y="4781078"/>
            <a:ext cx="3305053" cy="1010121"/>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3" name="Marcador de posición de fecha 2"/>
          <p:cNvSpPr>
            <a:spLocks noGrp="1"/>
          </p:cNvSpPr>
          <p:nvPr>
            <p:ph type="dt" sz="half" idx="10"/>
          </p:nvPr>
        </p:nvSpPr>
        <p:spPr/>
        <p:txBody>
          <a:bodyPr rtlCol="0"/>
          <a:lstStyle/>
          <a:p>
            <a:pPr rtl="0"/>
            <a:fld id="{97E90261-52F1-40F6-929B-C1DF9C651BB8}" type="datetime1">
              <a:rPr lang="es-ES" noProof="0" smtClean="0"/>
              <a:t>29/04/2020</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79741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Imagen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11" name="Marcador de posición de texto vertical 2"/>
          <p:cNvSpPr>
            <a:spLocks noGrp="1"/>
          </p:cNvSpPr>
          <p:nvPr>
            <p:ph type="body" orient="vert" sz="quarter" idx="13" hasCustomPrompt="1"/>
          </p:nvPr>
        </p:nvSpPr>
        <p:spPr>
          <a:xfrm>
            <a:off x="913775" y="2367093"/>
            <a:ext cx="10364452" cy="3424107"/>
          </a:xfrm>
        </p:spPr>
        <p:txBody>
          <a:bodyPr vert="eaVert"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89618102-05E2-4FF2-9F24-AC13EE1D625A}" type="datetime1">
              <a:rPr lang="es-ES" noProof="0" smtClean="0"/>
              <a:t>29/04/2020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339669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Imagen 8"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vertical 1"/>
          <p:cNvSpPr>
            <a:spLocks noGrp="1"/>
          </p:cNvSpPr>
          <p:nvPr>
            <p:ph type="title" orient="vert"/>
          </p:nvPr>
        </p:nvSpPr>
        <p:spPr>
          <a:xfrm>
            <a:off x="8724900" y="609601"/>
            <a:ext cx="2553326" cy="5181599"/>
          </a:xfrm>
        </p:spPr>
        <p:txBody>
          <a:bodyPr vert="eaVert" rtlCol="0"/>
          <a:lstStyle>
            <a:lvl1pPr algn="l">
              <a:defRPr/>
            </a:lvl1pPr>
          </a:lstStyle>
          <a:p>
            <a:pPr rtl="0"/>
            <a:r>
              <a:rPr lang="es-ES" noProof="0"/>
              <a:t>Haga clic para modificar el estilo de título del patrón</a:t>
            </a:r>
          </a:p>
        </p:txBody>
      </p:sp>
      <p:sp>
        <p:nvSpPr>
          <p:cNvPr id="8" name="Marcador de posición de texto vertical 2"/>
          <p:cNvSpPr>
            <a:spLocks noGrp="1"/>
          </p:cNvSpPr>
          <p:nvPr>
            <p:ph type="body" orient="vert" sz="quarter" idx="13" hasCustomPrompt="1"/>
          </p:nvPr>
        </p:nvSpPr>
        <p:spPr>
          <a:xfrm>
            <a:off x="913775" y="609601"/>
            <a:ext cx="7658724" cy="5181599"/>
          </a:xfrm>
        </p:spPr>
        <p:txBody>
          <a:bodyPr vert="eaVert"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DD907A07-7659-4280-9BEE-16C8402E1559}" type="datetime1">
              <a:rPr lang="es-ES" noProof="0" smtClean="0"/>
              <a:t>29/04/2020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555640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88CE4ECC-76A4-4EFF-B36F-CBAAFA5867BB}" type="datetime1">
              <a:rPr lang="es-ES" noProof="0" smtClean="0"/>
              <a:t>29/04/2020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024972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3" name="Imagen 2"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12" name="Marcador de posición de contenido 2"/>
          <p:cNvSpPr>
            <a:spLocks noGrp="1"/>
          </p:cNvSpPr>
          <p:nvPr>
            <p:ph sz="quarter" idx="13" hasCustomPrompt="1"/>
          </p:nvPr>
        </p:nvSpPr>
        <p:spPr>
          <a:xfrm>
            <a:off x="913774" y="2367092"/>
            <a:ext cx="10363826" cy="342410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4BBBCC1-B8DF-4632-A4B7-8DCA23870C31}" type="datetime1">
              <a:rPr lang="es-ES" noProof="0" smtClean="0"/>
              <a:t>29/04/2020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06270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Imagen 8"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13774" y="828563"/>
            <a:ext cx="10351752" cy="2736819"/>
          </a:xfrm>
        </p:spPr>
        <p:txBody>
          <a:bodyPr rtlCol="0" anchor="b">
            <a:normAutofit/>
          </a:bodyPr>
          <a:lstStyle>
            <a:lvl1pPr>
              <a:defRPr sz="4000"/>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913774" y="3657457"/>
            <a:ext cx="10351752" cy="1368183"/>
          </a:xfrm>
        </p:spPr>
        <p:txBody>
          <a:bodyPr rtlCol="0">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16C11D98-B0C7-40C1-AAF4-4E3F0E25CB4D}" type="datetime1">
              <a:rPr lang="es-ES" noProof="0" smtClean="0"/>
              <a:t>29/04/2020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875351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Imagen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ítulo 1"/>
          <p:cNvSpPr>
            <a:spLocks noGrp="1"/>
          </p:cNvSpPr>
          <p:nvPr>
            <p:ph type="title"/>
          </p:nvPr>
        </p:nvSpPr>
        <p:spPr>
          <a:xfrm>
            <a:off x="913775" y="618517"/>
            <a:ext cx="10364451" cy="1596177"/>
          </a:xfrm>
        </p:spPr>
        <p:txBody>
          <a:bodyPr rtlCol="0"/>
          <a:lstStyle/>
          <a:p>
            <a:pPr rtl="0"/>
            <a:r>
              <a:rPr lang="es-ES" noProof="0"/>
              <a:t>Haga clic para modificar el estilo de título del patrón</a:t>
            </a:r>
          </a:p>
        </p:txBody>
      </p:sp>
      <p:sp>
        <p:nvSpPr>
          <p:cNvPr id="12" name="Marcador de posición de contenido 2"/>
          <p:cNvSpPr>
            <a:spLocks noGrp="1"/>
          </p:cNvSpPr>
          <p:nvPr>
            <p:ph sz="quarter" idx="13" hasCustomPrompt="1"/>
          </p:nvPr>
        </p:nvSpPr>
        <p:spPr>
          <a:xfrm>
            <a:off x="913774" y="2367092"/>
            <a:ext cx="5106026" cy="342410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posición de contenido 3"/>
          <p:cNvSpPr>
            <a:spLocks noGrp="1"/>
          </p:cNvSpPr>
          <p:nvPr>
            <p:ph sz="quarter" idx="14" hasCustomPrompt="1"/>
          </p:nvPr>
        </p:nvSpPr>
        <p:spPr>
          <a:xfrm>
            <a:off x="6172200" y="2367092"/>
            <a:ext cx="5105400" cy="342410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4FC81E67-6E22-4A8A-9035-16C1B24E3FEE}" type="datetime1">
              <a:rPr lang="es-ES" noProof="0" smtClean="0"/>
              <a:t>29/04/2020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55164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Imagen 14"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ítulo 1"/>
          <p:cNvSpPr>
            <a:spLocks noGrp="1"/>
          </p:cNvSpPr>
          <p:nvPr>
            <p:ph type="title"/>
          </p:nvPr>
        </p:nvSpPr>
        <p:spPr>
          <a:xfrm>
            <a:off x="913775" y="618517"/>
            <a:ext cx="10364451" cy="1596177"/>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146328" y="2371018"/>
            <a:ext cx="4873474" cy="679994"/>
          </a:xfrm>
        </p:spPr>
        <p:txBody>
          <a:bodyPr rtlCol="0"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2" name="Marcador de posición de contenido 3"/>
          <p:cNvSpPr>
            <a:spLocks noGrp="1"/>
          </p:cNvSpPr>
          <p:nvPr>
            <p:ph sz="quarter" idx="13" hasCustomPrompt="1"/>
          </p:nvPr>
        </p:nvSpPr>
        <p:spPr>
          <a:xfrm>
            <a:off x="913774" y="3051012"/>
            <a:ext cx="5106027" cy="274018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396423" y="2371018"/>
            <a:ext cx="4881804" cy="679994"/>
          </a:xfrm>
        </p:spPr>
        <p:txBody>
          <a:bodyPr rtlCol="0"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3" name="Marcador de posición de contenido 5"/>
          <p:cNvSpPr>
            <a:spLocks noGrp="1"/>
          </p:cNvSpPr>
          <p:nvPr>
            <p:ph sz="quarter" idx="14" hasCustomPrompt="1"/>
          </p:nvPr>
        </p:nvSpPr>
        <p:spPr>
          <a:xfrm>
            <a:off x="6172200" y="3051012"/>
            <a:ext cx="5105401" cy="274018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fecha 6"/>
          <p:cNvSpPr>
            <a:spLocks noGrp="1"/>
          </p:cNvSpPr>
          <p:nvPr>
            <p:ph type="dt" sz="half" idx="10"/>
          </p:nvPr>
        </p:nvSpPr>
        <p:spPr/>
        <p:txBody>
          <a:bodyPr rtlCol="0"/>
          <a:lstStyle/>
          <a:p>
            <a:pPr rtl="0"/>
            <a:fld id="{B54AF3E3-1292-4643-A1B3-1B68038F99E4}" type="datetime1">
              <a:rPr lang="es-ES" noProof="0" smtClean="0"/>
              <a:t>29/04/2020</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72024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Imagen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fecha 2"/>
          <p:cNvSpPr>
            <a:spLocks noGrp="1"/>
          </p:cNvSpPr>
          <p:nvPr>
            <p:ph type="dt" sz="half" idx="10"/>
          </p:nvPr>
        </p:nvSpPr>
        <p:spPr/>
        <p:txBody>
          <a:bodyPr rtlCol="0"/>
          <a:lstStyle/>
          <a:p>
            <a:pPr rtl="0"/>
            <a:fld id="{011B34C2-FFBF-4739-8D26-1EDD11CC51C2}" type="datetime1">
              <a:rPr lang="es-ES" noProof="0" smtClean="0"/>
              <a:t>29/04/2020</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61332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Marcador de posición de fecha 1"/>
          <p:cNvSpPr>
            <a:spLocks noGrp="1"/>
          </p:cNvSpPr>
          <p:nvPr>
            <p:ph type="dt" sz="half" idx="10"/>
          </p:nvPr>
        </p:nvSpPr>
        <p:spPr/>
        <p:txBody>
          <a:bodyPr rtlCol="0"/>
          <a:lstStyle/>
          <a:p>
            <a:pPr rtl="0"/>
            <a:fld id="{25009D30-D91B-4D44-9568-5A57793DD1D3}" type="datetime1">
              <a:rPr lang="es-ES" noProof="0" smtClean="0"/>
              <a:t>29/04/2020</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75379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11" name="Imagen 10"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13775" y="609600"/>
            <a:ext cx="3935688" cy="2023252"/>
          </a:xfrm>
        </p:spPr>
        <p:txBody>
          <a:bodyPr rtlCol="0" anchor="b"/>
          <a:lstStyle>
            <a:lvl1pPr algn="ctr">
              <a:defRPr sz="3200"/>
            </a:lvl1pPr>
          </a:lstStyle>
          <a:p>
            <a:pPr rtl="0"/>
            <a:r>
              <a:rPr lang="es-ES" noProof="0"/>
              <a:t>Haga clic para modificar el estilo de título del patrón</a:t>
            </a:r>
          </a:p>
        </p:txBody>
      </p:sp>
      <p:sp>
        <p:nvSpPr>
          <p:cNvPr id="10" name="Marcador de posición de contenido 2"/>
          <p:cNvSpPr>
            <a:spLocks noGrp="1"/>
          </p:cNvSpPr>
          <p:nvPr>
            <p:ph sz="quarter" idx="13" hasCustomPrompt="1"/>
          </p:nvPr>
        </p:nvSpPr>
        <p:spPr>
          <a:xfrm>
            <a:off x="5078062" y="609600"/>
            <a:ext cx="6200163" cy="518159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913774" y="2632852"/>
            <a:ext cx="3935689" cy="3158348"/>
          </a:xfrm>
        </p:spPr>
        <p:txBody>
          <a:bodyPr rtlCol="0"/>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527EBF83-1D5B-4E3B-A765-43CEE2F8586E}" type="datetime1">
              <a:rPr lang="es-ES" noProof="0" smtClean="0"/>
              <a:t>29/04/2020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885185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10" name="Imagen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13774" y="609600"/>
            <a:ext cx="5934969" cy="2023254"/>
          </a:xfrm>
        </p:spPr>
        <p:txBody>
          <a:bodyPr rtlCol="0" anchor="b"/>
          <a:lstStyle>
            <a:lvl1pPr algn="ct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913794" y="2632852"/>
            <a:ext cx="5934949" cy="3158347"/>
          </a:xfrm>
        </p:spPr>
        <p:txBody>
          <a:bodyPr rtlCol="0"/>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7DCDA6C8-B7BD-4DB8-BBF0-734EB71426BF}" type="datetime1">
              <a:rPr lang="es-ES" noProof="0" smtClean="0"/>
              <a:t>29/04/2020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08249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Imagen 2" descr="\\DROBO-FS\QuickDrops\JB\PPTX NG\Droplets\LightingOverlay.png"/>
          <p:cNvPicPr>
            <a:picLocks noChangeAspect="1" noChangeArrowheads="1"/>
          </p:cNvPicPr>
          <p:nvPr/>
        </p:nvPicPr>
        <p:blipFill>
          <a:blip r:embed="rId20"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posición de título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pPr rtl="0"/>
            <a:fld id="{0F0141C6-8A0A-40DB-88BA-CBF580343E03}" type="datetime1">
              <a:rPr lang="es-ES" noProof="0" smtClean="0"/>
              <a:t>29/04/2020</a:t>
            </a:fld>
            <a:endParaRPr lang="es-ES" noProof="0" dirty="0"/>
          </a:p>
        </p:txBody>
      </p:sp>
      <p:sp>
        <p:nvSpPr>
          <p:cNvPr id="5" name="Marcador de posición de pie de página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rtl="0"/>
            <a:fld id="{6D22F896-40B5-4ADD-8801-0D06FADFA095}" type="slidenum">
              <a:rPr lang="es-ES" noProof="0" smtClean="0"/>
              <a:pPr rtl="0"/>
              <a:t>‹Nº›</a:t>
            </a:fld>
            <a:endParaRPr lang="es-ES" noProof="0" dirty="0"/>
          </a:p>
        </p:txBody>
      </p:sp>
    </p:spTree>
    <p:extLst>
      <p:ext uri="{BB962C8B-B14F-4D97-AF65-F5344CB8AC3E}">
        <p14:creationId xmlns:p14="http://schemas.microsoft.com/office/powerpoint/2010/main" val="175226178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705"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2.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2.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hyperlink" Target="https://www.uncommunitymanager.es/trucos-social-media/" TargetMode="External"/><Relationship Id="rId13" Type="http://schemas.openxmlformats.org/officeDocument/2006/relationships/image" Target="../media/image30.jpg"/><Relationship Id="rId3" Type="http://schemas.openxmlformats.org/officeDocument/2006/relationships/image" Target="../media/image24.jpeg"/><Relationship Id="rId7" Type="http://schemas.openxmlformats.org/officeDocument/2006/relationships/hyperlink" Target="mailto:PVSevilla@Gmail.com" TargetMode="External"/><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hyperlink" Target="mailto:PVAndorra@Gmail.com" TargetMode="External"/><Relationship Id="rId11" Type="http://schemas.openxmlformats.org/officeDocument/2006/relationships/image" Target="../media/image28.jpeg"/><Relationship Id="rId5" Type="http://schemas.openxmlformats.org/officeDocument/2006/relationships/image" Target="../media/image25.png"/><Relationship Id="rId10"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26.png"/><Relationship Id="rId14" Type="http://schemas.openxmlformats.org/officeDocument/2006/relationships/image" Target="../media/image31.jpg"/></Relationships>
</file>

<file path=ppt/slides/_rels/slide1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png"/><Relationship Id="rId7" Type="http://schemas.openxmlformats.org/officeDocument/2006/relationships/hyperlink" Target="https://www.mailclick.com.mx/como-agregar-el-boton-de-whatsapp-en-anuncios-de-facebook/"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hyperlink" Target="https://www.facebook.com/pierreetvacancesES/" TargetMode="External"/><Relationship Id="rId4" Type="http://schemas.openxmlformats.org/officeDocument/2006/relationships/image" Target="../media/image25.png"/><Relationship Id="rId9"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hyperlink" Target="https://business.facebook.com/"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www.uncommunitymanager.es/agencia-marketing-onlin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uncommunitymanager.es/personalizar-pagina-facebook-app/"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facebook.com/profile.php?id=100000524736761&amp;comment_id=Y29tbWVudDoyNzI0NjEwODE0MjUwNzMxXzMxNDA2ODkzNDU5NzYyMDc%3D" TargetMode="Externa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hyperlink" Target="https://business.twitter.com/es/basics/create-a-twitter-business-profile.html" TargetMode="External"/><Relationship Id="rId5" Type="http://schemas.openxmlformats.org/officeDocument/2006/relationships/hyperlink" Target="https://www.facebook.com/pierreetvacancesES/" TargetMode="External"/><Relationship Id="rId4" Type="http://schemas.openxmlformats.org/officeDocument/2006/relationships/image" Target="../media/image25.png"/><Relationship Id="rId9"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notesSlide" Target="../notesSlides/notesSlide19.xml"/><Relationship Id="rId7" Type="http://schemas.openxmlformats.org/officeDocument/2006/relationships/image" Target="../media/image39.png"/><Relationship Id="rId2" Type="http://schemas.openxmlformats.org/officeDocument/2006/relationships/slideLayout" Target="../slideLayouts/slideLayout18.xml"/><Relationship Id="rId1" Type="http://schemas.openxmlformats.org/officeDocument/2006/relationships/video" Target="https://www.youtube.com/embed/AGpelI1VOqQ?feature=oembed" TargetMode="External"/><Relationship Id="rId6" Type="http://schemas.openxmlformats.org/officeDocument/2006/relationships/hyperlink" Target="https://www.facebook.com/pierreetvacancesES/" TargetMode="External"/><Relationship Id="rId5" Type="http://schemas.openxmlformats.org/officeDocument/2006/relationships/image" Target="../media/image25.png"/><Relationship Id="rId10" Type="http://schemas.openxmlformats.org/officeDocument/2006/relationships/image" Target="../media/image42.jpeg"/><Relationship Id="rId4" Type="http://schemas.openxmlformats.org/officeDocument/2006/relationships/image" Target="../media/image1.png"/><Relationship Id="rId9" Type="http://schemas.openxmlformats.org/officeDocument/2006/relationships/image" Target="../media/image41.jp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hyperlink" Target="https://www.websa100.com/blog/mas-alla-de-linkedin-7-redes-sociales-profesionales-para-triunfar/" TargetMode="External"/><Relationship Id="rId5" Type="http://schemas.openxmlformats.org/officeDocument/2006/relationships/hyperlink" Target="https://www.facebook.com/pierreetvacancesES/" TargetMode="External"/><Relationship Id="rId4" Type="http://schemas.openxmlformats.org/officeDocument/2006/relationships/image" Target="../media/image25.png"/><Relationship Id="rId9" Type="http://schemas.openxmlformats.org/officeDocument/2006/relationships/image" Target="../media/image45.jpg"/></Relationships>
</file>

<file path=ppt/slides/_rels/slide22.xml.rels><?xml version="1.0" encoding="UTF-8" standalone="yes"?>
<Relationships xmlns="http://schemas.openxmlformats.org/package/2006/relationships"><Relationship Id="rId8" Type="http://schemas.openxmlformats.org/officeDocument/2006/relationships/hyperlink" Target="https://www.instagram.com/pierreetvacances_es/" TargetMode="External"/><Relationship Id="rId13" Type="http://schemas.openxmlformats.org/officeDocument/2006/relationships/hyperlink" Target="https://www.instagram.com/pvestepona/?hl=es" TargetMode="External"/><Relationship Id="rId18" Type="http://schemas.openxmlformats.org/officeDocument/2006/relationships/hyperlink" Target="https://www.facebook.com/eurobuilding2/" TargetMode="External"/><Relationship Id="rId3" Type="http://schemas.openxmlformats.org/officeDocument/2006/relationships/image" Target="../media/image1.png"/><Relationship Id="rId7" Type="http://schemas.openxmlformats.org/officeDocument/2006/relationships/hyperlink" Target="https://www.linkedin.com/company/pierre-vacances-espa%C3%B1a/" TargetMode="External"/><Relationship Id="rId12" Type="http://schemas.openxmlformats.org/officeDocument/2006/relationships/image" Target="../media/image32.png"/><Relationship Id="rId17" Type="http://schemas.openxmlformats.org/officeDocument/2006/relationships/hyperlink" Target="https://twitter.com/PVAndorra" TargetMode="External"/><Relationship Id="rId2" Type="http://schemas.openxmlformats.org/officeDocument/2006/relationships/notesSlide" Target="../notesSlides/notesSlide21.xml"/><Relationship Id="rId16" Type="http://schemas.openxmlformats.org/officeDocument/2006/relationships/hyperlink" Target="https://www.instagram.com/explore/locations/297209/eurobuilding2/?hl=es" TargetMode="External"/><Relationship Id="rId1" Type="http://schemas.openxmlformats.org/officeDocument/2006/relationships/slideLayout" Target="../slideLayouts/slideLayout18.xml"/><Relationship Id="rId6" Type="http://schemas.openxmlformats.org/officeDocument/2006/relationships/hyperlink" Target="https://twitter.com/PVEspana" TargetMode="External"/><Relationship Id="rId11" Type="http://schemas.openxmlformats.org/officeDocument/2006/relationships/image" Target="../media/image47.png"/><Relationship Id="rId5" Type="http://schemas.openxmlformats.org/officeDocument/2006/relationships/hyperlink" Target="https://www.facebook.com/pierreetvacancesES/" TargetMode="External"/><Relationship Id="rId15" Type="http://schemas.openxmlformats.org/officeDocument/2006/relationships/hyperlink" Target="https://www.instagram.com/pierreetvacancesandorra/" TargetMode="External"/><Relationship Id="rId10" Type="http://schemas.openxmlformats.org/officeDocument/2006/relationships/image" Target="../media/image46.png"/><Relationship Id="rId4" Type="http://schemas.openxmlformats.org/officeDocument/2006/relationships/image" Target="../media/image25.png"/><Relationship Id="rId9" Type="http://schemas.openxmlformats.org/officeDocument/2006/relationships/image" Target="../media/image39.png"/><Relationship Id="rId14" Type="http://schemas.openxmlformats.org/officeDocument/2006/relationships/hyperlink" Target="https://www.instagram.com/explore/locations/705307634/pierre-et-vacances-apartamentos-premium-binibeca-menorca/"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instagram.com/pierreetvacances_es/" TargetMode="External"/><Relationship Id="rId3" Type="http://schemas.openxmlformats.org/officeDocument/2006/relationships/image" Target="../media/image1.png"/><Relationship Id="rId7" Type="http://schemas.openxmlformats.org/officeDocument/2006/relationships/hyperlink" Target="https://www.linkedin.com/company/pierre-vacances-espa%C3%B1a/" TargetMode="External"/><Relationship Id="rId12"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hyperlink" Target="https://twitter.com/PVEspana" TargetMode="External"/><Relationship Id="rId11" Type="http://schemas.openxmlformats.org/officeDocument/2006/relationships/image" Target="../media/image47.png"/><Relationship Id="rId5" Type="http://schemas.openxmlformats.org/officeDocument/2006/relationships/hyperlink" Target="https://www.facebook.com/pierreetvacancesES/" TargetMode="External"/><Relationship Id="rId10" Type="http://schemas.openxmlformats.org/officeDocument/2006/relationships/image" Target="../media/image46.png"/><Relationship Id="rId4" Type="http://schemas.openxmlformats.org/officeDocument/2006/relationships/image" Target="../media/image25.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12"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Data" Target="../diagrams/data1.xml"/><Relationship Id="rId11" Type="http://schemas.openxmlformats.org/officeDocument/2006/relationships/image" Target="../media/image50.png"/><Relationship Id="rId5" Type="http://schemas.openxmlformats.org/officeDocument/2006/relationships/image" Target="../media/image49.jpe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26.xml.rels><?xml version="1.0" encoding="UTF-8" standalone="yes"?>
<Relationships xmlns="http://schemas.openxmlformats.org/package/2006/relationships"><Relationship Id="rId8" Type="http://schemas.openxmlformats.org/officeDocument/2006/relationships/hyperlink" Target="https://www.plan-ab.es/las-mejores-respuestas-community-managers-redes-sociales/" TargetMode="External"/><Relationship Id="rId3" Type="http://schemas.openxmlformats.org/officeDocument/2006/relationships/hyperlink" Target="https://rubenmanez.com/guia-plan-social-media-marketing/" TargetMode="External"/><Relationship Id="rId7" Type="http://schemas.openxmlformats.org/officeDocument/2006/relationships/hyperlink" Target="https://www.luciajimenezvida.es/que-publicar-en-cada-red-social/"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www.emprendedores.es/gestion/g72637/organizar-brainstorming-ideas-creativas/" TargetMode="External"/><Relationship Id="rId11" Type="http://schemas.openxmlformats.org/officeDocument/2006/relationships/hyperlink" Target="https://www.juancmejia.com/wp-content/uploads/2020/02/Digital-2020-WeAreSocial-y-HootSuite.pdf" TargetMode="External"/><Relationship Id="rId5" Type="http://schemas.openxmlformats.org/officeDocument/2006/relationships/hyperlink" Target="https://www.cyberclick.es/numerical-blog/los-8-pasos-de-un-plan-de-marketing-en-redes-sociales" TargetMode="External"/><Relationship Id="rId10" Type="http://schemas.openxmlformats.org/officeDocument/2006/relationships/hyperlink" Target="https://www.slideshare.net/slideshow/embed_code/key/ng90iLuFatmgj2" TargetMode="External"/><Relationship Id="rId4" Type="http://schemas.openxmlformats.org/officeDocument/2006/relationships/hyperlink" Target="https://www.rebiun.org/sites/default/files/2017-11/IIIPE_Linea3_Manual_Buenaspracticas_redes_sociales_2014.pdf" TargetMode="External"/><Relationship Id="rId9" Type="http://schemas.openxmlformats.org/officeDocument/2006/relationships/hyperlink" Target="https://www.youtube.com/watch?v=6gjX2ztSQig"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notesSlide" Target="../notesSlides/notesSlide26.xml"/><Relationship Id="rId7" Type="http://schemas.openxmlformats.org/officeDocument/2006/relationships/hyperlink" Target="https://aulacm.com/diccionario-community-manager/" TargetMode="External"/><Relationship Id="rId2" Type="http://schemas.openxmlformats.org/officeDocument/2006/relationships/slideLayout" Target="../slideLayouts/slideLayout1.xml"/><Relationship Id="rId1" Type="http://schemas.openxmlformats.org/officeDocument/2006/relationships/video" Target="https://www.youtube.com/embed/WRutbxWM5sc?feature=oembed" TargetMode="External"/><Relationship Id="rId6" Type="http://schemas.openxmlformats.org/officeDocument/2006/relationships/image" Target="../media/image2.png"/><Relationship Id="rId5" Type="http://schemas.openxmlformats.org/officeDocument/2006/relationships/image" Target="../media/image24.jpe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blog.socialgest.net/es/2019/07/12/herramientas-generar-ganadores-concursos-sorteos-en-redes-sociales/" TargetMode="External"/><Relationship Id="rId5" Type="http://schemas.openxmlformats.org/officeDocument/2006/relationships/image" Target="../media/image2.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uncommunitymanager.es/personalizar-pagina-facebook-app/"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mailto:Joseluis.saiz@groupepvcp.com" TargetMode="External"/><Relationship Id="rId13" Type="http://schemas.openxmlformats.org/officeDocument/2006/relationships/hyperlink" Target="mailto:Emilio.Sanjuan@groupepvcp.com" TargetMode="External"/><Relationship Id="rId3" Type="http://schemas.openxmlformats.org/officeDocument/2006/relationships/image" Target="../media/image1.png"/><Relationship Id="rId7" Type="http://schemas.openxmlformats.org/officeDocument/2006/relationships/hyperlink" Target="mailto:marc.mendes@groupepvcp.com" TargetMode="External"/><Relationship Id="rId12" Type="http://schemas.openxmlformats.org/officeDocument/2006/relationships/hyperlink" Target="mailto:Claudia.Gabernet@groupepvcp.com"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55.jpg"/><Relationship Id="rId11" Type="http://schemas.openxmlformats.org/officeDocument/2006/relationships/hyperlink" Target="mailto:Pablo.Lema@groupepvcp.com" TargetMode="External"/><Relationship Id="rId5" Type="http://schemas.openxmlformats.org/officeDocument/2006/relationships/image" Target="../media/image54.jpeg"/><Relationship Id="rId10" Type="http://schemas.openxmlformats.org/officeDocument/2006/relationships/hyperlink" Target="mailto:Marc.Mendes@groupepvcp.com" TargetMode="External"/><Relationship Id="rId4" Type="http://schemas.openxmlformats.org/officeDocument/2006/relationships/image" Target="../media/image53.png"/><Relationship Id="rId9" Type="http://schemas.openxmlformats.org/officeDocument/2006/relationships/hyperlink" Target="mailto:Javier.Buch@groupepvcp.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fundacionmarquesdeoliva.com/top500/" TargetMode="External"/><Relationship Id="rId5" Type="http://schemas.openxmlformats.org/officeDocument/2006/relationships/image" Target="../media/image2.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hyperlink" Target="https://eur03.safelinks.protection.outlook.com/?url=https%3A%2F%2Fgoo.gl%2Fmaps%2Fw16GL&amp;data=02%7C01%7Cemilio.sanjuan%40groupepvcp.com%7Ca4f36d8c0ac04d65fc8308d758c45f80%7C32d4887881e34a5a8e18888be6802ae0%7C0%7C0%7C637075473374074284&amp;sdata=U6R%2B7ND46vuHZcm%2B0GR9AC2aAINRzdjslMGxqPJ59Q8%3D&amp;reserved=0" TargetMode="External"/><Relationship Id="rId3" Type="http://schemas.openxmlformats.org/officeDocument/2006/relationships/image" Target="../media/image1.png"/><Relationship Id="rId7" Type="http://schemas.openxmlformats.org/officeDocument/2006/relationships/hyperlink" Target="https://www.google.com/intl/es/streetview/busines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psiqueduelo.com/propositos-ano-nuevo/" TargetMode="External"/><Relationship Id="rId5" Type="http://schemas.openxmlformats.org/officeDocument/2006/relationships/hyperlink" Target="https://socialenterprise.es/ejemplos-empresas-sociales/" TargetMode="External"/><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hyperlink" Target="https://eur03.safelinks.protection.outlook.com/?url=https%3A%2F%2Fgoo.gl%2Fmaps%2Fn6Qk1&amp;data=02%7C01%7Cemilio.sanjuan%40groupepvcp.com%7Ca4f36d8c0ac04d65fc8308d758c45f80%7C32d4887881e34a5a8e18888be6802ae0%7C0%7C0%7C637075473374084279&amp;sdata=AQjO9KHCckQG5raiL5Q%2BsvO2cgOwNrvZt%2B5jA0E5sJ0%3D&amp;reserved=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luciajimenezvida.es/que-publicar-en-cada-red-socia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ccn-cert.cni.es/seguridad-al-dia/comunicados-ccn-cert/6711-como-utilizar-las-redes-sociales-de-forma-segura.html" TargetMode="External"/><Relationship Id="rId5" Type="http://schemas.openxmlformats.org/officeDocument/2006/relationships/image" Target="../media/image2.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a:extLst>
              <a:ext uri="{FF2B5EF4-FFF2-40B4-BE49-F238E27FC236}">
                <a16:creationId xmlns:a16="http://schemas.microsoft.com/office/drawing/2014/main" id="{D16B27C4-A9C2-4AC4-9DD3-88F63F48E83C}"/>
              </a:ext>
            </a:extLst>
          </p:cNvPr>
          <p:cNvPicPr>
            <a:picLocks noChangeAspect="1"/>
          </p:cNvPicPr>
          <p:nvPr/>
        </p:nvPicPr>
        <p:blipFill>
          <a:blip r:embed="rId4"/>
          <a:srcRect/>
          <a:stretch/>
        </p:blipFill>
        <p:spPr>
          <a:xfrm>
            <a:off x="7357274" y="1011642"/>
            <a:ext cx="4834726" cy="4834726"/>
          </a:xfrm>
          <a:prstGeom prst="rect">
            <a:avLst/>
          </a:prstGeom>
        </p:spPr>
      </p:pic>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ítulo 2">
            <a:extLst>
              <a:ext uri="{FF2B5EF4-FFF2-40B4-BE49-F238E27FC236}">
                <a16:creationId xmlns:a16="http://schemas.microsoft.com/office/drawing/2014/main" id="{6063915B-82A1-4F1C-B5C6-3E18DDD97232}"/>
              </a:ext>
            </a:extLst>
          </p:cNvPr>
          <p:cNvSpPr>
            <a:spLocks noGrp="1"/>
          </p:cNvSpPr>
          <p:nvPr>
            <p:ph type="subTitle" idx="1"/>
          </p:nvPr>
        </p:nvSpPr>
        <p:spPr>
          <a:xfrm>
            <a:off x="815973" y="1517754"/>
            <a:ext cx="5280027" cy="587375"/>
          </a:xfrm>
        </p:spPr>
        <p:txBody>
          <a:bodyPr rtlCol="0">
            <a:normAutofit/>
          </a:bodyPr>
          <a:lstStyle/>
          <a:p>
            <a:pPr rtl="0"/>
            <a:r>
              <a:rPr lang="es-ES" dirty="0"/>
              <a:t>pv Spain en redes sociales</a:t>
            </a:r>
          </a:p>
        </p:txBody>
      </p:sp>
      <p:sp>
        <p:nvSpPr>
          <p:cNvPr id="4" name="CuadroTexto 3">
            <a:extLst>
              <a:ext uri="{FF2B5EF4-FFF2-40B4-BE49-F238E27FC236}">
                <a16:creationId xmlns:a16="http://schemas.microsoft.com/office/drawing/2014/main" id="{165877C3-0516-4DB9-AF8B-9C0C1A982149}"/>
              </a:ext>
            </a:extLst>
          </p:cNvPr>
          <p:cNvSpPr txBox="1"/>
          <p:nvPr/>
        </p:nvSpPr>
        <p:spPr>
          <a:xfrm>
            <a:off x="181767" y="1985387"/>
            <a:ext cx="6912427" cy="4478149"/>
          </a:xfrm>
          <a:prstGeom prst="rect">
            <a:avLst/>
          </a:prstGeom>
          <a:noFill/>
        </p:spPr>
        <p:txBody>
          <a:bodyPr wrap="square" rtlCol="0">
            <a:spAutoFit/>
          </a:bodyPr>
          <a:lstStyle/>
          <a:p>
            <a:pPr algn="just"/>
            <a:r>
              <a:rPr lang="es-ES" sz="1500" dirty="0"/>
              <a:t>El objetivo es la mejora de presencia en redes sociales, tenemos casi 165.000 seguidores en Facebook, la cuenta más antigua pero con muy pocos contenidos y publicaciones, podemos mejorar cambiando un poco las reglas, seguir centralizados no ayuda, tampoco la falta de personal y medios. Los equipos de los Sites pueden desarrollar un trabajo mucho más cercano a los clientes, la localización es un factor muy importante, tenemos una marca común pero cada Site tiene una personalidad propia, la diferenciación que buscan nuestros clientes, la que tenemos que transmitir y no solo por medio de las redes sociales es bueno usar todos los medios de comunicación al alcance para su lanzamiento; web locales, mailings, redes, teléfono, anuncios, campañas,…todo lo que nos ayude a tener mejores CRM de nuestros clientes, el uso de los datos comerciales por cada Site para la promoción local es fundamental, ¿estamos sacando el máximo partido a los datos que tenemos?.</a:t>
            </a:r>
          </a:p>
          <a:p>
            <a:pPr algn="just"/>
            <a:r>
              <a:rPr lang="es-ES" sz="1500" dirty="0"/>
              <a:t>Va a ser muy difícil en PV implantar métodos ya que todo está muy centralizado y dirigido, cualquier petición/acción comercial requiere el estudio y visto bueno de la central, esto no es dinámico ni personalizado y en un mundo donde impera el máximo contacto para mejorar las “guest experience” va a ser muy difícil conseguirlo sin el apoyo de los equipos. </a:t>
            </a:r>
            <a:r>
              <a:rPr lang="es-ES" sz="1500" b="1" dirty="0"/>
              <a:t>La petición de coordinación de todo el proyecto por la central es fundamental, si no conseguimos su apoyo y una mayor autonomía no lograremos nada</a:t>
            </a:r>
            <a:r>
              <a:rPr lang="es-ES" sz="1500" dirty="0"/>
              <a:t>, por eso creo que esta iniciativa la debe guiar el más veterano.</a:t>
            </a:r>
          </a:p>
        </p:txBody>
      </p:sp>
      <p:sp>
        <p:nvSpPr>
          <p:cNvPr id="6" name="Diagrama de flujo: proceso alternativo 5">
            <a:extLst>
              <a:ext uri="{FF2B5EF4-FFF2-40B4-BE49-F238E27FC236}">
                <a16:creationId xmlns:a16="http://schemas.microsoft.com/office/drawing/2014/main" id="{4E7F4D06-BE67-4F8B-B45D-5141B2CFC78D}"/>
              </a:ext>
            </a:extLst>
          </p:cNvPr>
          <p:cNvSpPr/>
          <p:nvPr/>
        </p:nvSpPr>
        <p:spPr>
          <a:xfrm>
            <a:off x="391886" y="795937"/>
            <a:ext cx="6422571" cy="587375"/>
          </a:xfrm>
          <a:prstGeom prst="flowChartAlternateProcess">
            <a:avLst/>
          </a:prstGeom>
          <a:gradFill flip="none" rotWithShape="1">
            <a:gsLst>
              <a:gs pos="0">
                <a:srgbClr val="F07D5A">
                  <a:shade val="30000"/>
                  <a:satMod val="115000"/>
                </a:srgbClr>
              </a:gs>
              <a:gs pos="50000">
                <a:srgbClr val="F07D5A">
                  <a:shade val="67500"/>
                  <a:satMod val="115000"/>
                </a:srgbClr>
              </a:gs>
              <a:gs pos="100000">
                <a:srgbClr val="F07D5A">
                  <a:shade val="100000"/>
                  <a:satMod val="115000"/>
                </a:srgbClr>
              </a:gs>
            </a:gsLst>
            <a:lin ang="54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Consideraciones</a:t>
            </a:r>
          </a:p>
        </p:txBody>
      </p:sp>
    </p:spTree>
    <p:extLst>
      <p:ext uri="{BB962C8B-B14F-4D97-AF65-F5344CB8AC3E}">
        <p14:creationId xmlns:p14="http://schemas.microsoft.com/office/powerpoint/2010/main" val="300968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a:extLst>
              <a:ext uri="{FF2B5EF4-FFF2-40B4-BE49-F238E27FC236}">
                <a16:creationId xmlns:a16="http://schemas.microsoft.com/office/drawing/2014/main" id="{D16B27C4-A9C2-4AC4-9DD3-88F63F48E83C}"/>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357275" y="29405"/>
            <a:ext cx="4934595" cy="3399595"/>
          </a:xfrm>
          <a:prstGeom prst="rect">
            <a:avLst/>
          </a:prstGeom>
        </p:spPr>
      </p:pic>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09936" y="172402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F1043CA0-2D67-4B9E-8A3E-7F22C9E40A0C}"/>
              </a:ext>
            </a:extLst>
          </p:cNvPr>
          <p:cNvSpPr/>
          <p:nvPr/>
        </p:nvSpPr>
        <p:spPr>
          <a:xfrm>
            <a:off x="971550" y="902954"/>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sp>
        <p:nvSpPr>
          <p:cNvPr id="15" name="CuadroTexto 14">
            <a:extLst>
              <a:ext uri="{FF2B5EF4-FFF2-40B4-BE49-F238E27FC236}">
                <a16:creationId xmlns:a16="http://schemas.microsoft.com/office/drawing/2014/main" id="{112CB885-5B50-4E87-90BE-050CF08C7B19}"/>
              </a:ext>
            </a:extLst>
          </p:cNvPr>
          <p:cNvSpPr txBox="1"/>
          <p:nvPr/>
        </p:nvSpPr>
        <p:spPr>
          <a:xfrm>
            <a:off x="904019" y="1634967"/>
            <a:ext cx="6172200" cy="3139321"/>
          </a:xfrm>
          <a:prstGeom prst="rect">
            <a:avLst/>
          </a:prstGeom>
          <a:noFill/>
        </p:spPr>
        <p:txBody>
          <a:bodyPr wrap="square" rtlCol="0">
            <a:spAutoFit/>
          </a:bodyPr>
          <a:lstStyle/>
          <a:p>
            <a:r>
              <a:rPr lang="es-ES" b="1" dirty="0">
                <a:solidFill>
                  <a:srgbClr val="333333"/>
                </a:solidFill>
              </a:rPr>
              <a:t>Análisis de la competencia</a:t>
            </a:r>
            <a:r>
              <a:rPr lang="es-ES" dirty="0">
                <a:solidFill>
                  <a:srgbClr val="333333"/>
                </a:solidFill>
              </a:rPr>
              <a:t>:</a:t>
            </a:r>
          </a:p>
          <a:p>
            <a:pPr>
              <a:buFont typeface="Arial" panose="020B0604020202020204" pitchFamily="34" charset="0"/>
              <a:buChar char="•"/>
            </a:pPr>
            <a:r>
              <a:rPr lang="es-ES" dirty="0">
                <a:solidFill>
                  <a:srgbClr val="333333"/>
                </a:solidFill>
              </a:rPr>
              <a:t>¿En qué redes sociales tiene presencia nuestra competencia?</a:t>
            </a:r>
          </a:p>
          <a:p>
            <a:pPr>
              <a:buFont typeface="Arial" panose="020B0604020202020204" pitchFamily="34" charset="0"/>
              <a:buChar char="•"/>
            </a:pPr>
            <a:r>
              <a:rPr lang="es-ES" dirty="0">
                <a:solidFill>
                  <a:srgbClr val="333333"/>
                </a:solidFill>
              </a:rPr>
              <a:t>¿Qué uso le dan a cada red social?</a:t>
            </a:r>
          </a:p>
          <a:p>
            <a:pPr>
              <a:buFont typeface="Arial" panose="020B0604020202020204" pitchFamily="34" charset="0"/>
              <a:buChar char="•"/>
            </a:pPr>
            <a:r>
              <a:rPr lang="es-ES" dirty="0">
                <a:solidFill>
                  <a:srgbClr val="333333"/>
                </a:solidFill>
              </a:rPr>
              <a:t>¿Tienen los perfiles optimizados?</a:t>
            </a:r>
          </a:p>
          <a:p>
            <a:pPr>
              <a:buFont typeface="Arial" panose="020B0604020202020204" pitchFamily="34" charset="0"/>
              <a:buChar char="•"/>
            </a:pPr>
            <a:r>
              <a:rPr lang="es-ES" dirty="0">
                <a:solidFill>
                  <a:srgbClr val="333333"/>
                </a:solidFill>
              </a:rPr>
              <a:t>¿Qué tipo de contenido generan en cada red social?</a:t>
            </a:r>
          </a:p>
          <a:p>
            <a:pPr>
              <a:buFont typeface="Arial" panose="020B0604020202020204" pitchFamily="34" charset="0"/>
              <a:buChar char="•"/>
            </a:pPr>
            <a:r>
              <a:rPr lang="es-ES" dirty="0">
                <a:solidFill>
                  <a:srgbClr val="333333"/>
                </a:solidFill>
              </a:rPr>
              <a:t>¿Cuál les funciona mejor y peor?</a:t>
            </a:r>
          </a:p>
          <a:p>
            <a:pPr>
              <a:buFont typeface="Arial" panose="020B0604020202020204" pitchFamily="34" charset="0"/>
              <a:buChar char="•"/>
            </a:pPr>
            <a:r>
              <a:rPr lang="es-ES" dirty="0">
                <a:solidFill>
                  <a:srgbClr val="333333"/>
                </a:solidFill>
              </a:rPr>
              <a:t>¿En qué red social están obteniendo mejores resultados?</a:t>
            </a:r>
          </a:p>
          <a:p>
            <a:pPr>
              <a:buFont typeface="Arial" panose="020B0604020202020204" pitchFamily="34" charset="0"/>
              <a:buChar char="•"/>
            </a:pPr>
            <a:r>
              <a:rPr lang="es-ES" dirty="0">
                <a:solidFill>
                  <a:srgbClr val="333333"/>
                </a:solidFill>
              </a:rPr>
              <a:t>¿Tienen un plan de social media marketing?</a:t>
            </a:r>
          </a:p>
          <a:p>
            <a:pPr>
              <a:buFont typeface="Arial" panose="020B0604020202020204" pitchFamily="34" charset="0"/>
              <a:buChar char="•"/>
            </a:pPr>
            <a:r>
              <a:rPr lang="es-ES" dirty="0">
                <a:solidFill>
                  <a:srgbClr val="333333"/>
                </a:solidFill>
              </a:rPr>
              <a:t>¿Qué estrategias, acciones y campañas están llevando a cabo?</a:t>
            </a:r>
          </a:p>
          <a:p>
            <a:pPr>
              <a:buFont typeface="Arial" panose="020B0604020202020204" pitchFamily="34" charset="0"/>
              <a:buChar char="•"/>
            </a:pPr>
            <a:r>
              <a:rPr lang="es-ES" dirty="0">
                <a:solidFill>
                  <a:srgbClr val="333333"/>
                </a:solidFill>
              </a:rPr>
              <a:t>¿cuáles se pueden utilizar y cuáles no?</a:t>
            </a:r>
          </a:p>
          <a:p>
            <a:pPr>
              <a:buFont typeface="Arial" panose="020B0604020202020204" pitchFamily="34" charset="0"/>
              <a:buChar char="•"/>
            </a:pPr>
            <a:r>
              <a:rPr lang="es-ES" dirty="0">
                <a:solidFill>
                  <a:srgbClr val="333333"/>
                </a:solidFill>
              </a:rPr>
              <a:t>¿Qué resultados están obteniendo?</a:t>
            </a:r>
          </a:p>
        </p:txBody>
      </p:sp>
      <p:sp>
        <p:nvSpPr>
          <p:cNvPr id="17" name="Diagrama de flujo: conector 16">
            <a:extLst>
              <a:ext uri="{FF2B5EF4-FFF2-40B4-BE49-F238E27FC236}">
                <a16:creationId xmlns:a16="http://schemas.microsoft.com/office/drawing/2014/main" id="{E660D446-9BA8-458B-A869-9A4B7FF47846}"/>
              </a:ext>
            </a:extLst>
          </p:cNvPr>
          <p:cNvSpPr/>
          <p:nvPr/>
        </p:nvSpPr>
        <p:spPr>
          <a:xfrm>
            <a:off x="509936" y="5029200"/>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C72B3165-26C6-40D0-8262-872D45E414BD}"/>
              </a:ext>
            </a:extLst>
          </p:cNvPr>
          <p:cNvSpPr txBox="1"/>
          <p:nvPr/>
        </p:nvSpPr>
        <p:spPr>
          <a:xfrm>
            <a:off x="1003890" y="4911567"/>
            <a:ext cx="6172200" cy="923330"/>
          </a:xfrm>
          <a:prstGeom prst="rect">
            <a:avLst/>
          </a:prstGeom>
          <a:noFill/>
        </p:spPr>
        <p:txBody>
          <a:bodyPr wrap="square" rtlCol="0">
            <a:spAutoFit/>
          </a:bodyPr>
          <a:lstStyle/>
          <a:p>
            <a:r>
              <a:rPr lang="es-ES" dirty="0">
                <a:solidFill>
                  <a:srgbClr val="333333"/>
                </a:solidFill>
              </a:rPr>
              <a:t>Podemos apoyarnos en esta información para la consecución de nuestros objetivos, copiar a la competencia cuando lo hace bien es un buen recurso.</a:t>
            </a:r>
          </a:p>
        </p:txBody>
      </p:sp>
      <p:pic>
        <p:nvPicPr>
          <p:cNvPr id="20" name="Imagen 19">
            <a:extLst>
              <a:ext uri="{FF2B5EF4-FFF2-40B4-BE49-F238E27FC236}">
                <a16:creationId xmlns:a16="http://schemas.microsoft.com/office/drawing/2014/main" id="{66C6EAA3-5AF8-401B-9A24-09EC558417D5}"/>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357275" y="3519475"/>
            <a:ext cx="4934595" cy="3277454"/>
          </a:xfrm>
          <a:prstGeom prst="rect">
            <a:avLst/>
          </a:prstGeom>
        </p:spPr>
      </p:pic>
    </p:spTree>
    <p:extLst>
      <p:ext uri="{BB962C8B-B14F-4D97-AF65-F5344CB8AC3E}">
        <p14:creationId xmlns:p14="http://schemas.microsoft.com/office/powerpoint/2010/main" val="122424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09936" y="172402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F1043CA0-2D67-4B9E-8A3E-7F22C9E40A0C}"/>
              </a:ext>
            </a:extLst>
          </p:cNvPr>
          <p:cNvSpPr/>
          <p:nvPr/>
        </p:nvSpPr>
        <p:spPr>
          <a:xfrm>
            <a:off x="971550" y="902954"/>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sp>
        <p:nvSpPr>
          <p:cNvPr id="2" name="CuadroTexto 1">
            <a:extLst>
              <a:ext uri="{FF2B5EF4-FFF2-40B4-BE49-F238E27FC236}">
                <a16:creationId xmlns:a16="http://schemas.microsoft.com/office/drawing/2014/main" id="{B7B4F916-0544-47E5-8948-6086EF32E177}"/>
              </a:ext>
            </a:extLst>
          </p:cNvPr>
          <p:cNvSpPr txBox="1"/>
          <p:nvPr/>
        </p:nvSpPr>
        <p:spPr>
          <a:xfrm>
            <a:off x="971550" y="1590676"/>
            <a:ext cx="6172200" cy="2585323"/>
          </a:xfrm>
          <a:prstGeom prst="rect">
            <a:avLst/>
          </a:prstGeom>
          <a:noFill/>
        </p:spPr>
        <p:txBody>
          <a:bodyPr wrap="square" rtlCol="0">
            <a:spAutoFit/>
          </a:bodyPr>
          <a:lstStyle/>
          <a:p>
            <a:r>
              <a:rPr lang="es-ES" b="1" dirty="0">
                <a:solidFill>
                  <a:srgbClr val="333333"/>
                </a:solidFill>
              </a:rPr>
              <a:t>Preguntas para análisis propio:</a:t>
            </a:r>
            <a:endParaRPr lang="es-ES" dirty="0">
              <a:solidFill>
                <a:srgbClr val="333333"/>
              </a:solidFill>
            </a:endParaRPr>
          </a:p>
          <a:p>
            <a:pPr>
              <a:buFont typeface="Arial" panose="020B0604020202020204" pitchFamily="34" charset="0"/>
              <a:buChar char="•"/>
            </a:pPr>
            <a:r>
              <a:rPr lang="es-ES" dirty="0">
                <a:solidFill>
                  <a:srgbClr val="333333"/>
                </a:solidFill>
              </a:rPr>
              <a:t>¿Qué dicen de mi marca?</a:t>
            </a:r>
          </a:p>
          <a:p>
            <a:pPr>
              <a:buFont typeface="Arial" panose="020B0604020202020204" pitchFamily="34" charset="0"/>
              <a:buChar char="•"/>
            </a:pPr>
            <a:r>
              <a:rPr lang="es-ES" dirty="0">
                <a:solidFill>
                  <a:srgbClr val="333333"/>
                </a:solidFill>
              </a:rPr>
              <a:t>¿Qué dicen de mis productos y/o servicios?</a:t>
            </a:r>
          </a:p>
          <a:p>
            <a:pPr>
              <a:buFont typeface="Arial" panose="020B0604020202020204" pitchFamily="34" charset="0"/>
              <a:buChar char="•"/>
            </a:pPr>
            <a:r>
              <a:rPr lang="es-ES" dirty="0">
                <a:solidFill>
                  <a:srgbClr val="333333"/>
                </a:solidFill>
              </a:rPr>
              <a:t>¿Qué dicen de mis empleados?</a:t>
            </a:r>
          </a:p>
          <a:p>
            <a:pPr>
              <a:buFont typeface="Arial" panose="020B0604020202020204" pitchFamily="34" charset="0"/>
              <a:buChar char="•"/>
            </a:pPr>
            <a:r>
              <a:rPr lang="es-ES" dirty="0">
                <a:solidFill>
                  <a:srgbClr val="333333"/>
                </a:solidFill>
              </a:rPr>
              <a:t>¿Quién lo dice?</a:t>
            </a:r>
          </a:p>
          <a:p>
            <a:pPr>
              <a:buFont typeface="Arial" panose="020B0604020202020204" pitchFamily="34" charset="0"/>
              <a:buChar char="•"/>
            </a:pPr>
            <a:r>
              <a:rPr lang="es-ES" dirty="0">
                <a:solidFill>
                  <a:srgbClr val="333333"/>
                </a:solidFill>
              </a:rPr>
              <a:t>¿En qué plataformas se está diciendo?</a:t>
            </a:r>
          </a:p>
          <a:p>
            <a:pPr>
              <a:buFont typeface="Arial" panose="020B0604020202020204" pitchFamily="34" charset="0"/>
              <a:buChar char="•"/>
            </a:pPr>
            <a:r>
              <a:rPr lang="es-ES" dirty="0">
                <a:solidFill>
                  <a:srgbClr val="333333"/>
                </a:solidFill>
              </a:rPr>
              <a:t>¿En qué momento?</a:t>
            </a:r>
          </a:p>
          <a:p>
            <a:pPr>
              <a:buFont typeface="Arial" panose="020B0604020202020204" pitchFamily="34" charset="0"/>
              <a:buChar char="•"/>
            </a:pPr>
            <a:r>
              <a:rPr lang="es-ES" dirty="0">
                <a:solidFill>
                  <a:srgbClr val="333333"/>
                </a:solidFill>
              </a:rPr>
              <a:t>¿Cuándo hablan de tu marca?</a:t>
            </a:r>
          </a:p>
          <a:p>
            <a:pPr>
              <a:buFont typeface="Arial" panose="020B0604020202020204" pitchFamily="34" charset="0"/>
              <a:buChar char="•"/>
            </a:pPr>
            <a:r>
              <a:rPr lang="es-ES" dirty="0">
                <a:solidFill>
                  <a:srgbClr val="333333"/>
                </a:solidFill>
              </a:rPr>
              <a:t>¿Qué repercusión está teniendo?</a:t>
            </a:r>
          </a:p>
        </p:txBody>
      </p:sp>
      <p:sp>
        <p:nvSpPr>
          <p:cNvPr id="18" name="Diagrama de flujo: conector 17">
            <a:extLst>
              <a:ext uri="{FF2B5EF4-FFF2-40B4-BE49-F238E27FC236}">
                <a16:creationId xmlns:a16="http://schemas.microsoft.com/office/drawing/2014/main" id="{10AFC84D-1F72-4760-B7A6-6AC3D87BB2BD}"/>
              </a:ext>
            </a:extLst>
          </p:cNvPr>
          <p:cNvSpPr/>
          <p:nvPr/>
        </p:nvSpPr>
        <p:spPr>
          <a:xfrm>
            <a:off x="504537" y="437197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CuadroTexto 14">
            <a:extLst>
              <a:ext uri="{FF2B5EF4-FFF2-40B4-BE49-F238E27FC236}">
                <a16:creationId xmlns:a16="http://schemas.microsoft.com/office/drawing/2014/main" id="{112CB885-5B50-4E87-90BE-050CF08C7B19}"/>
              </a:ext>
            </a:extLst>
          </p:cNvPr>
          <p:cNvSpPr txBox="1"/>
          <p:nvPr/>
        </p:nvSpPr>
        <p:spPr>
          <a:xfrm>
            <a:off x="971550" y="4263867"/>
            <a:ext cx="6172200" cy="1477328"/>
          </a:xfrm>
          <a:prstGeom prst="rect">
            <a:avLst/>
          </a:prstGeom>
          <a:noFill/>
        </p:spPr>
        <p:txBody>
          <a:bodyPr wrap="square" rtlCol="0">
            <a:spAutoFit/>
          </a:bodyPr>
          <a:lstStyle/>
          <a:p>
            <a:r>
              <a:rPr lang="es-ES" dirty="0">
                <a:solidFill>
                  <a:srgbClr val="333333"/>
                </a:solidFill>
              </a:rPr>
              <a:t>En bueno mirarse el ombligo, llevar un fichero Excel con todos los datos para su análisis y el envío de las conclusiones a la central, también se podrían compartir los informes por Google Sheets, o hacer plantillas desde la central para cumplimentar la información.</a:t>
            </a:r>
          </a:p>
        </p:txBody>
      </p:sp>
      <p:pic>
        <p:nvPicPr>
          <p:cNvPr id="17" name="Imagen 16">
            <a:extLst>
              <a:ext uri="{FF2B5EF4-FFF2-40B4-BE49-F238E27FC236}">
                <a16:creationId xmlns:a16="http://schemas.microsoft.com/office/drawing/2014/main" id="{814A68B2-7011-46C9-8E35-C1E6138F7802}"/>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357274" y="0"/>
            <a:ext cx="4834726" cy="6857999"/>
          </a:xfrm>
          <a:prstGeom prst="rect">
            <a:avLst/>
          </a:prstGeom>
        </p:spPr>
      </p:pic>
    </p:spTree>
    <p:extLst>
      <p:ext uri="{BB962C8B-B14F-4D97-AF65-F5344CB8AC3E}">
        <p14:creationId xmlns:p14="http://schemas.microsoft.com/office/powerpoint/2010/main" val="2963858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a:extLst>
              <a:ext uri="{FF2B5EF4-FFF2-40B4-BE49-F238E27FC236}">
                <a16:creationId xmlns:a16="http://schemas.microsoft.com/office/drawing/2014/main" id="{D16B27C4-A9C2-4AC4-9DD3-88F63F48E83C}"/>
              </a:ext>
            </a:extLst>
          </p:cNvPr>
          <p:cNvPicPr>
            <a:picLocks noChangeAspect="1"/>
          </p:cNvPicPr>
          <p:nvPr/>
        </p:nvPicPr>
        <p:blipFill>
          <a:blip r:embed="rId4"/>
          <a:srcRect/>
          <a:stretch/>
        </p:blipFill>
        <p:spPr>
          <a:xfrm>
            <a:off x="7357276" y="-3"/>
            <a:ext cx="4834726" cy="3352803"/>
          </a:xfrm>
          <a:prstGeom prst="rect">
            <a:avLst/>
          </a:prstGeom>
        </p:spPr>
      </p:pic>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09936" y="172402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F1043CA0-2D67-4B9E-8A3E-7F22C9E40A0C}"/>
              </a:ext>
            </a:extLst>
          </p:cNvPr>
          <p:cNvSpPr/>
          <p:nvPr/>
        </p:nvSpPr>
        <p:spPr>
          <a:xfrm>
            <a:off x="971550" y="902954"/>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sp>
        <p:nvSpPr>
          <p:cNvPr id="15" name="CuadroTexto 14">
            <a:extLst>
              <a:ext uri="{FF2B5EF4-FFF2-40B4-BE49-F238E27FC236}">
                <a16:creationId xmlns:a16="http://schemas.microsoft.com/office/drawing/2014/main" id="{112CB885-5B50-4E87-90BE-050CF08C7B19}"/>
              </a:ext>
            </a:extLst>
          </p:cNvPr>
          <p:cNvSpPr txBox="1"/>
          <p:nvPr/>
        </p:nvSpPr>
        <p:spPr>
          <a:xfrm>
            <a:off x="904019" y="1634967"/>
            <a:ext cx="6172200" cy="3139321"/>
          </a:xfrm>
          <a:prstGeom prst="rect">
            <a:avLst/>
          </a:prstGeom>
          <a:noFill/>
        </p:spPr>
        <p:txBody>
          <a:bodyPr wrap="square" rtlCol="0">
            <a:spAutoFit/>
          </a:bodyPr>
          <a:lstStyle/>
          <a:p>
            <a:r>
              <a:rPr lang="es-ES" b="1" dirty="0">
                <a:solidFill>
                  <a:srgbClr val="333333"/>
                </a:solidFill>
              </a:rPr>
              <a:t>Análisis de la competencia</a:t>
            </a:r>
            <a:r>
              <a:rPr lang="es-ES" dirty="0">
                <a:solidFill>
                  <a:srgbClr val="333333"/>
                </a:solidFill>
              </a:rPr>
              <a:t>:</a:t>
            </a:r>
          </a:p>
          <a:p>
            <a:pPr>
              <a:buFont typeface="Arial" panose="020B0604020202020204" pitchFamily="34" charset="0"/>
              <a:buChar char="•"/>
            </a:pPr>
            <a:r>
              <a:rPr lang="es-ES" dirty="0">
                <a:solidFill>
                  <a:srgbClr val="333333"/>
                </a:solidFill>
              </a:rPr>
              <a:t>¿En qué redes sociales tiene presencia nuestra competencia?</a:t>
            </a:r>
          </a:p>
          <a:p>
            <a:pPr>
              <a:buFont typeface="Arial" panose="020B0604020202020204" pitchFamily="34" charset="0"/>
              <a:buChar char="•"/>
            </a:pPr>
            <a:r>
              <a:rPr lang="es-ES" dirty="0">
                <a:solidFill>
                  <a:srgbClr val="333333"/>
                </a:solidFill>
              </a:rPr>
              <a:t>¿Qué uso le dan a cada red social?</a:t>
            </a:r>
          </a:p>
          <a:p>
            <a:pPr>
              <a:buFont typeface="Arial" panose="020B0604020202020204" pitchFamily="34" charset="0"/>
              <a:buChar char="•"/>
            </a:pPr>
            <a:r>
              <a:rPr lang="es-ES" dirty="0">
                <a:solidFill>
                  <a:srgbClr val="333333"/>
                </a:solidFill>
              </a:rPr>
              <a:t>¿Tienen los perfiles optimizados?</a:t>
            </a:r>
          </a:p>
          <a:p>
            <a:pPr>
              <a:buFont typeface="Arial" panose="020B0604020202020204" pitchFamily="34" charset="0"/>
              <a:buChar char="•"/>
            </a:pPr>
            <a:r>
              <a:rPr lang="es-ES" dirty="0">
                <a:solidFill>
                  <a:srgbClr val="333333"/>
                </a:solidFill>
              </a:rPr>
              <a:t>¿Qué tipo de contenido generan en cada red social?</a:t>
            </a:r>
          </a:p>
          <a:p>
            <a:pPr>
              <a:buFont typeface="Arial" panose="020B0604020202020204" pitchFamily="34" charset="0"/>
              <a:buChar char="•"/>
            </a:pPr>
            <a:r>
              <a:rPr lang="es-ES" dirty="0">
                <a:solidFill>
                  <a:srgbClr val="333333"/>
                </a:solidFill>
              </a:rPr>
              <a:t>¿Cuál les funciona mejor y peor?</a:t>
            </a:r>
          </a:p>
          <a:p>
            <a:pPr>
              <a:buFont typeface="Arial" panose="020B0604020202020204" pitchFamily="34" charset="0"/>
              <a:buChar char="•"/>
            </a:pPr>
            <a:r>
              <a:rPr lang="es-ES" dirty="0">
                <a:solidFill>
                  <a:srgbClr val="333333"/>
                </a:solidFill>
              </a:rPr>
              <a:t>¿En qué red social están obteniendo mejores resultados?</a:t>
            </a:r>
          </a:p>
          <a:p>
            <a:pPr>
              <a:buFont typeface="Arial" panose="020B0604020202020204" pitchFamily="34" charset="0"/>
              <a:buChar char="•"/>
            </a:pPr>
            <a:r>
              <a:rPr lang="es-ES" dirty="0">
                <a:solidFill>
                  <a:srgbClr val="333333"/>
                </a:solidFill>
              </a:rPr>
              <a:t>¿Tienen un plan de social media marketing?</a:t>
            </a:r>
          </a:p>
          <a:p>
            <a:pPr>
              <a:buFont typeface="Arial" panose="020B0604020202020204" pitchFamily="34" charset="0"/>
              <a:buChar char="•"/>
            </a:pPr>
            <a:r>
              <a:rPr lang="es-ES" dirty="0">
                <a:solidFill>
                  <a:srgbClr val="333333"/>
                </a:solidFill>
              </a:rPr>
              <a:t>¿Qué estrategias, acciones y campañas están llevando a cabo?</a:t>
            </a:r>
          </a:p>
          <a:p>
            <a:pPr>
              <a:buFont typeface="Arial" panose="020B0604020202020204" pitchFamily="34" charset="0"/>
              <a:buChar char="•"/>
            </a:pPr>
            <a:r>
              <a:rPr lang="es-ES" dirty="0">
                <a:solidFill>
                  <a:srgbClr val="333333"/>
                </a:solidFill>
              </a:rPr>
              <a:t>¿cuáles se pueden utilizar y cuáles no?</a:t>
            </a:r>
          </a:p>
          <a:p>
            <a:pPr>
              <a:buFont typeface="Arial" panose="020B0604020202020204" pitchFamily="34" charset="0"/>
              <a:buChar char="•"/>
            </a:pPr>
            <a:r>
              <a:rPr lang="es-ES" dirty="0">
                <a:solidFill>
                  <a:srgbClr val="333333"/>
                </a:solidFill>
              </a:rPr>
              <a:t>¿Qué resultados están obteniendo?</a:t>
            </a:r>
          </a:p>
        </p:txBody>
      </p:sp>
      <p:sp>
        <p:nvSpPr>
          <p:cNvPr id="17" name="Diagrama de flujo: conector 16">
            <a:extLst>
              <a:ext uri="{FF2B5EF4-FFF2-40B4-BE49-F238E27FC236}">
                <a16:creationId xmlns:a16="http://schemas.microsoft.com/office/drawing/2014/main" id="{E660D446-9BA8-458B-A869-9A4B7FF47846}"/>
              </a:ext>
            </a:extLst>
          </p:cNvPr>
          <p:cNvSpPr/>
          <p:nvPr/>
        </p:nvSpPr>
        <p:spPr>
          <a:xfrm>
            <a:off x="509936" y="5029200"/>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C72B3165-26C6-40D0-8262-872D45E414BD}"/>
              </a:ext>
            </a:extLst>
          </p:cNvPr>
          <p:cNvSpPr txBox="1"/>
          <p:nvPr/>
        </p:nvSpPr>
        <p:spPr>
          <a:xfrm>
            <a:off x="1003890" y="4911567"/>
            <a:ext cx="6172200" cy="1754326"/>
          </a:xfrm>
          <a:prstGeom prst="rect">
            <a:avLst/>
          </a:prstGeom>
          <a:noFill/>
        </p:spPr>
        <p:txBody>
          <a:bodyPr wrap="square" rtlCol="0">
            <a:spAutoFit/>
          </a:bodyPr>
          <a:lstStyle/>
          <a:p>
            <a:r>
              <a:rPr lang="es-ES" dirty="0">
                <a:solidFill>
                  <a:srgbClr val="333333"/>
                </a:solidFill>
              </a:rPr>
              <a:t>En útil apoyarnos en información de la competencia para la consecución de nuestros objetivos, copiar lo bueno no es malo. Controlar a la competencia, tanto a nivel de marca como de Site es muy importante, podemos aprender mucho de nuestros competidores y captar buenas ideas, es bueno visitarles.</a:t>
            </a:r>
          </a:p>
          <a:p>
            <a:endParaRPr lang="es-ES" dirty="0">
              <a:solidFill>
                <a:srgbClr val="333333"/>
              </a:solidFill>
            </a:endParaRPr>
          </a:p>
        </p:txBody>
      </p:sp>
      <p:pic>
        <p:nvPicPr>
          <p:cNvPr id="2" name="Imagen 1">
            <a:extLst>
              <a:ext uri="{FF2B5EF4-FFF2-40B4-BE49-F238E27FC236}">
                <a16:creationId xmlns:a16="http://schemas.microsoft.com/office/drawing/2014/main" id="{3DC4C8E0-132F-4042-870D-1575EA726A0B}"/>
              </a:ext>
            </a:extLst>
          </p:cNvPr>
          <p:cNvPicPr>
            <a:picLocks noChangeAspect="1"/>
          </p:cNvPicPr>
          <p:nvPr/>
        </p:nvPicPr>
        <p:blipFill>
          <a:blip r:embed="rId6"/>
          <a:srcRect/>
          <a:stretch/>
        </p:blipFill>
        <p:spPr>
          <a:xfrm>
            <a:off x="7357274" y="3505200"/>
            <a:ext cx="4834726" cy="3337717"/>
          </a:xfrm>
          <a:prstGeom prst="rect">
            <a:avLst/>
          </a:prstGeom>
        </p:spPr>
      </p:pic>
    </p:spTree>
    <p:extLst>
      <p:ext uri="{BB962C8B-B14F-4D97-AF65-F5344CB8AC3E}">
        <p14:creationId xmlns:p14="http://schemas.microsoft.com/office/powerpoint/2010/main" val="47098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32514" y="157162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219C1F42-6EB4-4E8D-878E-60D935F6BF94}"/>
              </a:ext>
            </a:extLst>
          </p:cNvPr>
          <p:cNvSpPr txBox="1"/>
          <p:nvPr/>
        </p:nvSpPr>
        <p:spPr>
          <a:xfrm>
            <a:off x="970980" y="1452861"/>
            <a:ext cx="6172769" cy="923330"/>
          </a:xfrm>
          <a:prstGeom prst="rect">
            <a:avLst/>
          </a:prstGeom>
          <a:noFill/>
        </p:spPr>
        <p:txBody>
          <a:bodyPr wrap="square" rtlCol="0">
            <a:spAutoFit/>
          </a:bodyPr>
          <a:lstStyle/>
          <a:p>
            <a:r>
              <a:rPr lang="es-ES" dirty="0"/>
              <a:t>Prohibido el uso de mayúsculas, escribir resumido, releer todo bien antes de publicar, usar Word como corrector ortográfico.</a:t>
            </a:r>
          </a:p>
          <a:p>
            <a:r>
              <a:rPr lang="es-ES" dirty="0"/>
              <a:t>Las herramientas de Office son nuestros mejores aliados.</a:t>
            </a:r>
          </a:p>
        </p:txBody>
      </p:sp>
      <p:sp>
        <p:nvSpPr>
          <p:cNvPr id="15" name="Diagrama de flujo: conector 14">
            <a:extLst>
              <a:ext uri="{FF2B5EF4-FFF2-40B4-BE49-F238E27FC236}">
                <a16:creationId xmlns:a16="http://schemas.microsoft.com/office/drawing/2014/main" id="{CA0161C1-E98D-48BE-97BF-B812243DD909}"/>
              </a:ext>
            </a:extLst>
          </p:cNvPr>
          <p:cNvSpPr/>
          <p:nvPr/>
        </p:nvSpPr>
        <p:spPr>
          <a:xfrm>
            <a:off x="532514" y="2828924"/>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CuadroTexto 12">
            <a:extLst>
              <a:ext uri="{FF2B5EF4-FFF2-40B4-BE49-F238E27FC236}">
                <a16:creationId xmlns:a16="http://schemas.microsoft.com/office/drawing/2014/main" id="{AD375AC5-554C-4A88-B5E5-B5FD1B949788}"/>
              </a:ext>
            </a:extLst>
          </p:cNvPr>
          <p:cNvSpPr txBox="1"/>
          <p:nvPr/>
        </p:nvSpPr>
        <p:spPr>
          <a:xfrm>
            <a:off x="970980" y="2690335"/>
            <a:ext cx="6304977" cy="1200329"/>
          </a:xfrm>
          <a:prstGeom prst="rect">
            <a:avLst/>
          </a:prstGeom>
          <a:noFill/>
        </p:spPr>
        <p:txBody>
          <a:bodyPr wrap="square" rtlCol="0">
            <a:spAutoFit/>
          </a:bodyPr>
          <a:lstStyle/>
          <a:p>
            <a:r>
              <a:rPr lang="es-ES" dirty="0"/>
              <a:t>Muy recomendable el uso de emoticonos, una sonrisa siempre se agradece. Para el uso de emoticonos desde el PC es necesario activar el teclado virtual, se obtiene pulsando sobre la barra de tareas con el botón derecho del ratón.</a:t>
            </a:r>
          </a:p>
        </p:txBody>
      </p:sp>
      <p:pic>
        <p:nvPicPr>
          <p:cNvPr id="2" name="Imagen 1">
            <a:extLst>
              <a:ext uri="{FF2B5EF4-FFF2-40B4-BE49-F238E27FC236}">
                <a16:creationId xmlns:a16="http://schemas.microsoft.com/office/drawing/2014/main" id="{D8EB4AED-4432-4382-8B98-DBBF2643B22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0980" y="4248150"/>
            <a:ext cx="2496119" cy="2514600"/>
          </a:xfrm>
          <a:prstGeom prst="rect">
            <a:avLst/>
          </a:prstGeom>
        </p:spPr>
      </p:pic>
      <p:sp>
        <p:nvSpPr>
          <p:cNvPr id="3" name="Flecha: hacia la izquierda 2">
            <a:extLst>
              <a:ext uri="{FF2B5EF4-FFF2-40B4-BE49-F238E27FC236}">
                <a16:creationId xmlns:a16="http://schemas.microsoft.com/office/drawing/2014/main" id="{ADD98654-A02A-4601-820F-D2819CD82EED}"/>
              </a:ext>
            </a:extLst>
          </p:cNvPr>
          <p:cNvSpPr/>
          <p:nvPr/>
        </p:nvSpPr>
        <p:spPr>
          <a:xfrm>
            <a:off x="3133725" y="5171479"/>
            <a:ext cx="623537" cy="124123"/>
          </a:xfrm>
          <a:prstGeom prst="lef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4" name="Imagen 3">
            <a:extLst>
              <a:ext uri="{FF2B5EF4-FFF2-40B4-BE49-F238E27FC236}">
                <a16:creationId xmlns:a16="http://schemas.microsoft.com/office/drawing/2014/main" id="{A7217CF6-14D1-40A1-AE05-76DF63E0F4E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85493" y="6219459"/>
            <a:ext cx="3028950" cy="381000"/>
          </a:xfrm>
          <a:prstGeom prst="rect">
            <a:avLst/>
          </a:prstGeom>
        </p:spPr>
      </p:pic>
      <p:sp>
        <p:nvSpPr>
          <p:cNvPr id="20" name="Flecha: hacia la izquierda 19">
            <a:extLst>
              <a:ext uri="{FF2B5EF4-FFF2-40B4-BE49-F238E27FC236}">
                <a16:creationId xmlns:a16="http://schemas.microsoft.com/office/drawing/2014/main" id="{104F36FE-7493-4D14-943B-FA2477E2B144}"/>
              </a:ext>
            </a:extLst>
          </p:cNvPr>
          <p:cNvSpPr/>
          <p:nvPr/>
        </p:nvSpPr>
        <p:spPr>
          <a:xfrm rot="16200000">
            <a:off x="5421746" y="5826208"/>
            <a:ext cx="381001" cy="224556"/>
          </a:xfrm>
          <a:prstGeom prst="lef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Imagen 5">
            <a:extLst>
              <a:ext uri="{FF2B5EF4-FFF2-40B4-BE49-F238E27FC236}">
                <a16:creationId xmlns:a16="http://schemas.microsoft.com/office/drawing/2014/main" id="{364288E8-3F4E-4DFB-BEF6-1A525CF91A6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018060" y="4761495"/>
            <a:ext cx="2905125" cy="944089"/>
          </a:xfrm>
          <a:prstGeom prst="rect">
            <a:avLst/>
          </a:prstGeom>
        </p:spPr>
      </p:pic>
      <p:sp>
        <p:nvSpPr>
          <p:cNvPr id="21" name="Flecha: hacia la izquierda 20">
            <a:extLst>
              <a:ext uri="{FF2B5EF4-FFF2-40B4-BE49-F238E27FC236}">
                <a16:creationId xmlns:a16="http://schemas.microsoft.com/office/drawing/2014/main" id="{18E326ED-2198-4DC6-AE3F-B52A9963AB21}"/>
              </a:ext>
            </a:extLst>
          </p:cNvPr>
          <p:cNvSpPr/>
          <p:nvPr/>
        </p:nvSpPr>
        <p:spPr>
          <a:xfrm rot="5400000">
            <a:off x="4427588" y="5800383"/>
            <a:ext cx="430831" cy="226377"/>
          </a:xfrm>
          <a:prstGeom prst="lef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Diagrama de flujo: conector 6">
            <a:extLst>
              <a:ext uri="{FF2B5EF4-FFF2-40B4-BE49-F238E27FC236}">
                <a16:creationId xmlns:a16="http://schemas.microsoft.com/office/drawing/2014/main" id="{BAFCFFFB-16F5-4103-9DA9-258EE596DC68}"/>
              </a:ext>
            </a:extLst>
          </p:cNvPr>
          <p:cNvSpPr/>
          <p:nvPr/>
        </p:nvSpPr>
        <p:spPr>
          <a:xfrm>
            <a:off x="4529815" y="5505450"/>
            <a:ext cx="226377" cy="192705"/>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Diagrama de flujo: conector 21">
            <a:extLst>
              <a:ext uri="{FF2B5EF4-FFF2-40B4-BE49-F238E27FC236}">
                <a16:creationId xmlns:a16="http://schemas.microsoft.com/office/drawing/2014/main" id="{E198B071-9160-476B-B26A-5CA63FDCC776}"/>
              </a:ext>
            </a:extLst>
          </p:cNvPr>
          <p:cNvSpPr/>
          <p:nvPr/>
        </p:nvSpPr>
        <p:spPr>
          <a:xfrm>
            <a:off x="5419725" y="6299416"/>
            <a:ext cx="419100" cy="222711"/>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Diagrama de flujo: conector 22">
            <a:extLst>
              <a:ext uri="{FF2B5EF4-FFF2-40B4-BE49-F238E27FC236}">
                <a16:creationId xmlns:a16="http://schemas.microsoft.com/office/drawing/2014/main" id="{234BBBE6-D0EB-4D9D-AA4F-B4E39B25CD4E}"/>
              </a:ext>
            </a:extLst>
          </p:cNvPr>
          <p:cNvSpPr/>
          <p:nvPr/>
        </p:nvSpPr>
        <p:spPr>
          <a:xfrm>
            <a:off x="970977" y="5137187"/>
            <a:ext cx="1611787" cy="158416"/>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esquinas redondeadas 23">
            <a:extLst>
              <a:ext uri="{FF2B5EF4-FFF2-40B4-BE49-F238E27FC236}">
                <a16:creationId xmlns:a16="http://schemas.microsoft.com/office/drawing/2014/main" id="{82044A0B-587D-4D73-B784-44F4AB8296EB}"/>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pic>
        <p:nvPicPr>
          <p:cNvPr id="18" name="Imagen 17" descr="Imagen que contiene cuarto, blanco, pintado, refrigerador&#10;&#10;Descripción generada automáticamente">
            <a:extLst>
              <a:ext uri="{FF2B5EF4-FFF2-40B4-BE49-F238E27FC236}">
                <a16:creationId xmlns:a16="http://schemas.microsoft.com/office/drawing/2014/main" id="{F97E1BCD-BA82-4CD6-9BA7-FAF137E156F0}"/>
              </a:ext>
            </a:extLst>
          </p:cNvPr>
          <p:cNvPicPr>
            <a:picLocks noChangeAspect="1"/>
          </p:cNvPicPr>
          <p:nvPr/>
        </p:nvPicPr>
        <p:blipFill>
          <a:blip r:embed="rId8"/>
          <a:stretch>
            <a:fillRect/>
          </a:stretch>
        </p:blipFill>
        <p:spPr>
          <a:xfrm>
            <a:off x="7435895" y="452139"/>
            <a:ext cx="4514850" cy="3438525"/>
          </a:xfrm>
          <a:prstGeom prst="rect">
            <a:avLst/>
          </a:prstGeom>
        </p:spPr>
      </p:pic>
    </p:spTree>
    <p:extLst>
      <p:ext uri="{BB962C8B-B14F-4D97-AF65-F5344CB8AC3E}">
        <p14:creationId xmlns:p14="http://schemas.microsoft.com/office/powerpoint/2010/main" val="2356717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6" name="Imagen 25" descr="Placa de Petri">
            <a:extLst>
              <a:ext uri="{FF2B5EF4-FFF2-40B4-BE49-F238E27FC236}">
                <a16:creationId xmlns:a16="http://schemas.microsoft.com/office/drawing/2014/main" id="{C8509303-0C40-4CAE-87B2-80507052ED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57274" y="10"/>
            <a:ext cx="4834726" cy="6857990"/>
          </a:xfrm>
          <a:prstGeom prst="rect">
            <a:avLst/>
          </a:prstGeom>
        </p:spPr>
      </p:pic>
      <p:sp useBgFill="1">
        <p:nvSpPr>
          <p:cNvPr id="28" name="Rectángulo 2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0" name="Imagen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4" name="Imagen 3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1BC287BE-FC2F-4527-8DEF-715CC1D13AAD}"/>
              </a:ext>
            </a:extLst>
          </p:cNvPr>
          <p:cNvSpPr txBox="1"/>
          <p:nvPr/>
        </p:nvSpPr>
        <p:spPr>
          <a:xfrm>
            <a:off x="855994" y="1756814"/>
            <a:ext cx="6147700" cy="3970318"/>
          </a:xfrm>
          <a:prstGeom prst="rect">
            <a:avLst/>
          </a:prstGeom>
          <a:noFill/>
        </p:spPr>
        <p:txBody>
          <a:bodyPr wrap="square" rtlCol="0">
            <a:spAutoFit/>
          </a:bodyPr>
          <a:lstStyle/>
          <a:p>
            <a:r>
              <a:rPr lang="es-ES" dirty="0"/>
              <a:t>Google dispone de muchas plataformas y apps que pueden ayudarnos mucho en el trabajo en grupo, Google Sheets, Forms, Drive, You Tube…., por ello es recomendable abrir una cuenta corporativa Gmail ya que es necesaria para la optimización del uso de estas aplicaciones, por ejemplo:</a:t>
            </a:r>
            <a:endParaRPr lang="es-ES" dirty="0">
              <a:hlinkClick r:id="rId6"/>
            </a:endParaRPr>
          </a:p>
          <a:p>
            <a:r>
              <a:rPr lang="es-ES" dirty="0">
                <a:hlinkClick r:id="rId6"/>
              </a:rPr>
              <a:t>PVAndorra@Gmail.com</a:t>
            </a:r>
            <a:r>
              <a:rPr lang="es-ES" dirty="0"/>
              <a:t> o </a:t>
            </a:r>
            <a:r>
              <a:rPr lang="es-ES" dirty="0">
                <a:hlinkClick r:id="rId7"/>
              </a:rPr>
              <a:t>PVSevilla@Gmail.com</a:t>
            </a:r>
            <a:r>
              <a:rPr lang="es-ES" dirty="0"/>
              <a:t> …..</a:t>
            </a:r>
          </a:p>
          <a:p>
            <a:endParaRPr lang="es-ES" dirty="0"/>
          </a:p>
          <a:p>
            <a:r>
              <a:rPr lang="es-ES" dirty="0"/>
              <a:t>No debemos olvidarnos del las EQS, cuando empecemos a tener estancias, sería bueno la entrega de encuestas durante el “check-in” de esta forma muchas quejas no llegarían a publicarse.</a:t>
            </a:r>
          </a:p>
          <a:p>
            <a:endParaRPr lang="es-ES" dirty="0"/>
          </a:p>
          <a:p>
            <a:r>
              <a:rPr lang="es-ES" dirty="0"/>
              <a:t>Buenos trucos para mejorar en redes: </a:t>
            </a:r>
            <a:r>
              <a:rPr lang="es-ES" dirty="0">
                <a:hlinkClick r:id="rId8"/>
              </a:rPr>
              <a:t>https://www.uncommunitymanager.es/trucos-social-media/</a:t>
            </a:r>
            <a:endParaRPr lang="es-ES" dirty="0"/>
          </a:p>
          <a:p>
            <a:endParaRPr lang="es-ES" dirty="0"/>
          </a:p>
        </p:txBody>
      </p:sp>
      <p:sp>
        <p:nvSpPr>
          <p:cNvPr id="27" name="Diagrama de flujo: conector 26">
            <a:extLst>
              <a:ext uri="{FF2B5EF4-FFF2-40B4-BE49-F238E27FC236}">
                <a16:creationId xmlns:a16="http://schemas.microsoft.com/office/drawing/2014/main" id="{454D05E4-2796-47E8-B529-E98879BFB9E4}"/>
              </a:ext>
            </a:extLst>
          </p:cNvPr>
          <p:cNvSpPr/>
          <p:nvPr/>
        </p:nvSpPr>
        <p:spPr>
          <a:xfrm>
            <a:off x="562305" y="186690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Imagen 30">
            <a:extLst>
              <a:ext uri="{FF2B5EF4-FFF2-40B4-BE49-F238E27FC236}">
                <a16:creationId xmlns:a16="http://schemas.microsoft.com/office/drawing/2014/main" id="{8F392BAD-CDCF-4C25-96C2-9540EC3BB076}"/>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032189" y="578853"/>
            <a:ext cx="2986669" cy="1100716"/>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n 32">
            <a:extLst>
              <a:ext uri="{FF2B5EF4-FFF2-40B4-BE49-F238E27FC236}">
                <a16:creationId xmlns:a16="http://schemas.microsoft.com/office/drawing/2014/main" id="{24D89EBF-936E-419B-951E-3BA28EF015B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67312" y="5969667"/>
            <a:ext cx="745498" cy="654054"/>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34">
            <a:extLst>
              <a:ext uri="{FF2B5EF4-FFF2-40B4-BE49-F238E27FC236}">
                <a16:creationId xmlns:a16="http://schemas.microsoft.com/office/drawing/2014/main" id="{0148144C-0EB3-491E-A2C1-DEAC48B5E39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95837" y="6091221"/>
            <a:ext cx="2454276" cy="528307"/>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2" descr="Imagen que contiene cuarto, dibujo&#10;&#10;Descripción generada automáticamente">
            <a:extLst>
              <a:ext uri="{FF2B5EF4-FFF2-40B4-BE49-F238E27FC236}">
                <a16:creationId xmlns:a16="http://schemas.microsoft.com/office/drawing/2014/main" id="{CF686758-87D5-4B66-A939-7534FD11982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64875" y="5688605"/>
            <a:ext cx="1595276" cy="1047564"/>
          </a:xfrm>
          <a:prstGeom prst="rect">
            <a:avLst/>
          </a:prstGeom>
        </p:spPr>
      </p:pic>
      <p:pic>
        <p:nvPicPr>
          <p:cNvPr id="2" name="Imagen 1">
            <a:extLst>
              <a:ext uri="{FF2B5EF4-FFF2-40B4-BE49-F238E27FC236}">
                <a16:creationId xmlns:a16="http://schemas.microsoft.com/office/drawing/2014/main" id="{D2822CB3-55E8-4C89-9B1B-C8FCA3B80F98}"/>
              </a:ext>
            </a:extLst>
          </p:cNvPr>
          <p:cNvPicPr>
            <a:picLocks noChangeAspect="1"/>
          </p:cNvPicPr>
          <p:nvPr/>
        </p:nvPicPr>
        <p:blipFill>
          <a:blip r:embed="rId13"/>
          <a:srcRect/>
          <a:stretch/>
        </p:blipFill>
        <p:spPr>
          <a:xfrm>
            <a:off x="7571139" y="1"/>
            <a:ext cx="4645555" cy="2628899"/>
          </a:xfrm>
          <a:prstGeom prst="rect">
            <a:avLst/>
          </a:prstGeom>
        </p:spPr>
      </p:pic>
      <p:pic>
        <p:nvPicPr>
          <p:cNvPr id="14" name="Imagen 13">
            <a:extLst>
              <a:ext uri="{FF2B5EF4-FFF2-40B4-BE49-F238E27FC236}">
                <a16:creationId xmlns:a16="http://schemas.microsoft.com/office/drawing/2014/main" id="{0B92C897-E3A9-4030-B3C2-3C24C3EF112F}"/>
              </a:ext>
            </a:extLst>
          </p:cNvPr>
          <p:cNvPicPr>
            <a:picLocks noChangeAspect="1"/>
          </p:cNvPicPr>
          <p:nvPr/>
        </p:nvPicPr>
        <p:blipFill>
          <a:blip r:embed="rId14"/>
          <a:srcRect/>
          <a:stretch/>
        </p:blipFill>
        <p:spPr>
          <a:xfrm>
            <a:off x="7571139" y="2836081"/>
            <a:ext cx="4645555" cy="4021919"/>
          </a:xfrm>
          <a:prstGeom prst="rect">
            <a:avLst/>
          </a:prstGeom>
        </p:spPr>
      </p:pic>
      <p:sp>
        <p:nvSpPr>
          <p:cNvPr id="15" name="Diagrama de flujo: conector 14">
            <a:extLst>
              <a:ext uri="{FF2B5EF4-FFF2-40B4-BE49-F238E27FC236}">
                <a16:creationId xmlns:a16="http://schemas.microsoft.com/office/drawing/2014/main" id="{06D245EC-A192-49C7-ACDA-6D1D4818BFFB}"/>
              </a:ext>
            </a:extLst>
          </p:cNvPr>
          <p:cNvSpPr/>
          <p:nvPr/>
        </p:nvSpPr>
        <p:spPr>
          <a:xfrm>
            <a:off x="524830" y="377775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Diagrama de flujo: conector 15">
            <a:extLst>
              <a:ext uri="{FF2B5EF4-FFF2-40B4-BE49-F238E27FC236}">
                <a16:creationId xmlns:a16="http://schemas.microsoft.com/office/drawing/2014/main" id="{B9C1E8F0-BBDE-44D7-85D2-1468E7B8AB49}"/>
              </a:ext>
            </a:extLst>
          </p:cNvPr>
          <p:cNvSpPr/>
          <p:nvPr/>
        </p:nvSpPr>
        <p:spPr>
          <a:xfrm>
            <a:off x="461219" y="4954703"/>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726445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8" name="Rectángulo 2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0" name="Imagen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4" name="Imagen 3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3" name="Grupo 2" descr="Iconos">
            <a:extLst>
              <a:ext uri="{FF2B5EF4-FFF2-40B4-BE49-F238E27FC236}">
                <a16:creationId xmlns:a16="http://schemas.microsoft.com/office/drawing/2014/main" id="{98E66DFC-B58C-4A1B-9DEC-272B6E6F7876}"/>
              </a:ext>
            </a:extLst>
          </p:cNvPr>
          <p:cNvGrpSpPr/>
          <p:nvPr/>
        </p:nvGrpSpPr>
        <p:grpSpPr>
          <a:xfrm>
            <a:off x="2011894" y="947535"/>
            <a:ext cx="3352128" cy="1153025"/>
            <a:chOff x="2011894" y="813103"/>
            <a:chExt cx="3352128" cy="1182299"/>
          </a:xfrm>
        </p:grpSpPr>
        <p:sp>
          <p:nvSpPr>
            <p:cNvPr id="5" name="Rectángulo: esquinas redondeadas 4">
              <a:hlinkClick r:id="rId5"/>
              <a:extLst>
                <a:ext uri="{FF2B5EF4-FFF2-40B4-BE49-F238E27FC236}">
                  <a16:creationId xmlns:a16="http://schemas.microsoft.com/office/drawing/2014/main" id="{0E31A7B8-B6CA-424F-98E3-D90554F7DC63}"/>
                </a:ext>
              </a:extLst>
            </p:cNvPr>
            <p:cNvSpPr/>
            <p:nvPr/>
          </p:nvSpPr>
          <p:spPr>
            <a:xfrm>
              <a:off x="2011894" y="866845"/>
              <a:ext cx="3352128" cy="107481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7" name="Forma libre: forma 6">
              <a:extLst>
                <a:ext uri="{FF2B5EF4-FFF2-40B4-BE49-F238E27FC236}">
                  <a16:creationId xmlns:a16="http://schemas.microsoft.com/office/drawing/2014/main" id="{99174E9C-BFDF-4574-BC6F-E8C0BF4D7CA8}"/>
                </a:ext>
              </a:extLst>
            </p:cNvPr>
            <p:cNvSpPr/>
            <p:nvPr/>
          </p:nvSpPr>
          <p:spPr>
            <a:xfrm>
              <a:off x="2942305" y="813103"/>
              <a:ext cx="2319113" cy="1182299"/>
            </a:xfrm>
            <a:custGeom>
              <a:avLst/>
              <a:gdLst>
                <a:gd name="connsiteX0" fmla="*/ 0 w 2319113"/>
                <a:gd name="connsiteY0" fmla="*/ 0 h 1182299"/>
                <a:gd name="connsiteX1" fmla="*/ 2319113 w 2319113"/>
                <a:gd name="connsiteY1" fmla="*/ 0 h 1182299"/>
                <a:gd name="connsiteX2" fmla="*/ 2319113 w 2319113"/>
                <a:gd name="connsiteY2" fmla="*/ 1182299 h 1182299"/>
                <a:gd name="connsiteX3" fmla="*/ 0 w 2319113"/>
                <a:gd name="connsiteY3" fmla="*/ 1182299 h 1182299"/>
                <a:gd name="connsiteX4" fmla="*/ 0 w 2319113"/>
                <a:gd name="connsiteY4" fmla="*/ 0 h 11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113" h="1182299">
                  <a:moveTo>
                    <a:pt x="0" y="0"/>
                  </a:moveTo>
                  <a:lnTo>
                    <a:pt x="2319113" y="0"/>
                  </a:lnTo>
                  <a:lnTo>
                    <a:pt x="2319113" y="1182299"/>
                  </a:lnTo>
                  <a:lnTo>
                    <a:pt x="0" y="1182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Facebook</a:t>
              </a:r>
            </a:p>
          </p:txBody>
        </p:sp>
      </p:grpSp>
      <p:pic>
        <p:nvPicPr>
          <p:cNvPr id="24" name="Imagen 23" descr="Imagen que contiene dibujo, señal, plato&#10;&#10;Descripción generada automáticamente">
            <a:extLst>
              <a:ext uri="{FF2B5EF4-FFF2-40B4-BE49-F238E27FC236}">
                <a16:creationId xmlns:a16="http://schemas.microsoft.com/office/drawing/2014/main" id="{6C0FA5F9-5E83-4580-9A35-2A49ADD4F20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47963" y="1221156"/>
            <a:ext cx="591739" cy="591739"/>
          </a:xfrm>
          <a:prstGeom prst="rect">
            <a:avLst/>
          </a:prstGeom>
        </p:spPr>
      </p:pic>
      <p:sp>
        <p:nvSpPr>
          <p:cNvPr id="6" name="CuadroTexto 5">
            <a:extLst>
              <a:ext uri="{FF2B5EF4-FFF2-40B4-BE49-F238E27FC236}">
                <a16:creationId xmlns:a16="http://schemas.microsoft.com/office/drawing/2014/main" id="{1BC287BE-FC2F-4527-8DEF-715CC1D13AAD}"/>
              </a:ext>
            </a:extLst>
          </p:cNvPr>
          <p:cNvSpPr txBox="1"/>
          <p:nvPr/>
        </p:nvSpPr>
        <p:spPr>
          <a:xfrm>
            <a:off x="866511" y="2269360"/>
            <a:ext cx="6147700" cy="2308324"/>
          </a:xfrm>
          <a:prstGeom prst="rect">
            <a:avLst/>
          </a:prstGeom>
          <a:noFill/>
        </p:spPr>
        <p:txBody>
          <a:bodyPr wrap="square" rtlCol="0">
            <a:spAutoFit/>
          </a:bodyPr>
          <a:lstStyle/>
          <a:p>
            <a:r>
              <a:rPr lang="es-ES" dirty="0"/>
              <a:t>Facebook red social mas grande, es nuestra mayor posibilidad de impactar, esta red tienen la posibilidad de tener un perfil corporativo y así tener la posibilidad de campañas que incluso pueden conectarse con un número de WhatsApp para facilitar el contacto a los clientes.</a:t>
            </a:r>
          </a:p>
          <a:p>
            <a:r>
              <a:rPr lang="es-ES" dirty="0">
                <a:hlinkClick r:id="rId7"/>
              </a:rPr>
              <a:t>https://www.mailclick.com.mx/como-agregar-el-boton-de-whatsapp-en-anuncios-de-facebook/</a:t>
            </a:r>
            <a:endParaRPr lang="es-ES" dirty="0"/>
          </a:p>
          <a:p>
            <a:endParaRPr lang="es-ES" dirty="0"/>
          </a:p>
        </p:txBody>
      </p:sp>
      <p:sp>
        <p:nvSpPr>
          <p:cNvPr id="27" name="Diagrama de flujo: conector 26">
            <a:extLst>
              <a:ext uri="{FF2B5EF4-FFF2-40B4-BE49-F238E27FC236}">
                <a16:creationId xmlns:a16="http://schemas.microsoft.com/office/drawing/2014/main" id="{454D05E4-2796-47E8-B529-E98879BFB9E4}"/>
              </a:ext>
            </a:extLst>
          </p:cNvPr>
          <p:cNvSpPr/>
          <p:nvPr/>
        </p:nvSpPr>
        <p:spPr>
          <a:xfrm>
            <a:off x="518146" y="238252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4" name="Imagen 3" descr="Captura de pantalla de un celular con letras&#10;&#10;Descripción generada automáticamente">
            <a:extLst>
              <a:ext uri="{FF2B5EF4-FFF2-40B4-BE49-F238E27FC236}">
                <a16:creationId xmlns:a16="http://schemas.microsoft.com/office/drawing/2014/main" id="{6C1B4808-D726-48A1-96C7-965EB8232E22}"/>
              </a:ext>
            </a:extLst>
          </p:cNvPr>
          <p:cNvPicPr>
            <a:picLocks noChangeAspect="1"/>
          </p:cNvPicPr>
          <p:nvPr/>
        </p:nvPicPr>
        <p:blipFill>
          <a:blip r:embed="rId8"/>
          <a:stretch>
            <a:fillRect/>
          </a:stretch>
        </p:blipFill>
        <p:spPr>
          <a:xfrm>
            <a:off x="7560474" y="23821"/>
            <a:ext cx="4645870" cy="3260068"/>
          </a:xfrm>
          <a:prstGeom prst="rect">
            <a:avLst/>
          </a:prstGeom>
        </p:spPr>
      </p:pic>
      <p:pic>
        <p:nvPicPr>
          <p:cNvPr id="15" name="Imagen 14">
            <a:extLst>
              <a:ext uri="{FF2B5EF4-FFF2-40B4-BE49-F238E27FC236}">
                <a16:creationId xmlns:a16="http://schemas.microsoft.com/office/drawing/2014/main" id="{E467F964-E769-48BB-A63C-E08AACDC356F}"/>
              </a:ext>
            </a:extLst>
          </p:cNvPr>
          <p:cNvPicPr>
            <a:picLocks noChangeAspect="1"/>
          </p:cNvPicPr>
          <p:nvPr/>
        </p:nvPicPr>
        <p:blipFill>
          <a:blip r:embed="rId9"/>
          <a:srcRect/>
          <a:stretch/>
        </p:blipFill>
        <p:spPr>
          <a:xfrm>
            <a:off x="7553301" y="3429000"/>
            <a:ext cx="4645870" cy="3405179"/>
          </a:xfrm>
          <a:prstGeom prst="rect">
            <a:avLst/>
          </a:prstGeom>
        </p:spPr>
      </p:pic>
      <p:sp>
        <p:nvSpPr>
          <p:cNvPr id="16" name="CuadroTexto 15">
            <a:extLst>
              <a:ext uri="{FF2B5EF4-FFF2-40B4-BE49-F238E27FC236}">
                <a16:creationId xmlns:a16="http://schemas.microsoft.com/office/drawing/2014/main" id="{5FDEB524-F971-49F6-9043-44304BD0ECFA}"/>
              </a:ext>
            </a:extLst>
          </p:cNvPr>
          <p:cNvSpPr txBox="1"/>
          <p:nvPr/>
        </p:nvSpPr>
        <p:spPr>
          <a:xfrm>
            <a:off x="889385" y="4569911"/>
            <a:ext cx="6147700" cy="2246769"/>
          </a:xfrm>
          <a:prstGeom prst="rect">
            <a:avLst/>
          </a:prstGeom>
          <a:noFill/>
        </p:spPr>
        <p:txBody>
          <a:bodyPr wrap="square" rtlCol="0">
            <a:spAutoFit/>
          </a:bodyPr>
          <a:lstStyle/>
          <a:p>
            <a:r>
              <a:rPr lang="es-ES" sz="2000" dirty="0"/>
              <a:t>Se empieza a usar Telegram, podemos usarlo para una comunicación más actualizada. Si conseguimos que nuestra campaña se haga viral sería un éxito, o nuestra mejor opción es Facebook y sería bueno hacer un video corporativo de apertura con música pegadiza para lazar el link en todos los medios.</a:t>
            </a:r>
          </a:p>
          <a:p>
            <a:endParaRPr lang="es-ES" sz="2000" b="1" dirty="0"/>
          </a:p>
        </p:txBody>
      </p:sp>
      <p:sp>
        <p:nvSpPr>
          <p:cNvPr id="17" name="Diagrama de flujo: conector 16">
            <a:extLst>
              <a:ext uri="{FF2B5EF4-FFF2-40B4-BE49-F238E27FC236}">
                <a16:creationId xmlns:a16="http://schemas.microsoft.com/office/drawing/2014/main" id="{436075BC-7C03-4D59-95C2-5A1FD756A848}"/>
              </a:ext>
            </a:extLst>
          </p:cNvPr>
          <p:cNvSpPr/>
          <p:nvPr/>
        </p:nvSpPr>
        <p:spPr>
          <a:xfrm>
            <a:off x="537949" y="4702372"/>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61280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928D54-F3AB-4425-B01E-5E0DEEC7E74B}"/>
              </a:ext>
            </a:extLst>
          </p:cNvPr>
          <p:cNvSpPr>
            <a:spLocks noChangeArrowheads="1"/>
          </p:cNvSpPr>
          <p:nvPr/>
        </p:nvSpPr>
        <p:spPr bwMode="auto">
          <a:xfrm>
            <a:off x="1" y="951607"/>
            <a:ext cx="12191999" cy="49552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Verificación de las fan </a:t>
            </a:r>
            <a:r>
              <a:rPr kumimoji="0" lang="es-ES" altLang="es-ES" sz="1400" b="1" i="0" u="none" strike="noStrike" cap="none" normalizeH="0" baseline="0" dirty="0" err="1">
                <a:ln>
                  <a:noFill/>
                </a:ln>
                <a:solidFill>
                  <a:srgbClr val="444444"/>
                </a:solidFill>
                <a:effectLst/>
                <a:latin typeface="PT Sans"/>
              </a:rPr>
              <a:t>pages</a:t>
            </a:r>
            <a:r>
              <a:rPr kumimoji="0" lang="es-ES" altLang="es-ES" sz="1400" b="1" i="0" u="none" strike="noStrike" cap="none" normalizeH="0" baseline="0" dirty="0">
                <a:ln>
                  <a:noFill/>
                </a:ln>
                <a:solidFill>
                  <a:srgbClr val="444444"/>
                </a:solidFill>
                <a:effectLst/>
                <a:latin typeface="PT Sans"/>
              </a:rPr>
              <a:t> </a:t>
            </a:r>
            <a:r>
              <a:rPr kumimoji="0" lang="es-ES" altLang="es-ES" sz="1400" b="0" i="0" u="none" strike="noStrike" cap="none" normalizeH="0" baseline="0" dirty="0">
                <a:ln>
                  <a:noFill/>
                </a:ln>
                <a:solidFill>
                  <a:srgbClr val="444444"/>
                </a:solidFill>
                <a:effectLst/>
                <a:latin typeface="PT Sans"/>
              </a:rPr>
              <a:t>de Facebook. No hace falta ser una gran empresa o marca para verificar tu fan page. Esto ayudará a los usuarios a saber que la página es auténtica. Hacerlo es muy sencillo. Ve a “Configuración” y en la tercera opción “Verificación de la página” te dará la opción de verificarla a través del teléfono que aparece en la sección de “Información”. Tan pronto como hagas </a:t>
            </a:r>
            <a:r>
              <a:rPr kumimoji="0" lang="es-ES" altLang="es-ES" sz="1400" b="0" i="0" u="none" strike="noStrike" cap="none" normalizeH="0" baseline="0" dirty="0" err="1">
                <a:ln>
                  <a:noFill/>
                </a:ln>
                <a:solidFill>
                  <a:srgbClr val="444444"/>
                </a:solidFill>
                <a:effectLst/>
                <a:latin typeface="PT Sans"/>
              </a:rPr>
              <a:t>click</a:t>
            </a:r>
            <a:r>
              <a:rPr kumimoji="0" lang="es-ES" altLang="es-ES" sz="1400" b="0" i="0" u="none" strike="noStrike" cap="none" normalizeH="0" baseline="0" dirty="0">
                <a:ln>
                  <a:noFill/>
                </a:ln>
                <a:solidFill>
                  <a:srgbClr val="444444"/>
                </a:solidFill>
                <a:effectLst/>
                <a:latin typeface="PT Sans"/>
              </a:rPr>
              <a:t> en “Llamar” recibirás en ese teléfono una llamada con un código. Indica en la casilla el código que te han dicho y… ¡Ya tienes tu página verificada!</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Segmentación de las publicaciones por idiomas</a:t>
            </a:r>
            <a:r>
              <a:rPr kumimoji="0" lang="es-ES" altLang="es-ES" sz="1400" b="0" i="0" u="none" strike="noStrike" cap="none" normalizeH="0" baseline="0" dirty="0">
                <a:ln>
                  <a:noFill/>
                </a:ln>
                <a:solidFill>
                  <a:srgbClr val="444444"/>
                </a:solidFill>
                <a:effectLst/>
                <a:latin typeface="PT Sans"/>
              </a:rPr>
              <a:t> si te diriges a públicos que hablan diferentes idiomas o por zonas geográficas cuando quieres alcanzar a un público de una zona concreta. Esto te evitará publicar un post con el mismo texto en varios idiomas. Para ello tan sólo debes segmentar por idioma antes de publicar o programarlo. En el caso que no te aparezca esta opción, revisa la configuración, en concreto: “</a:t>
            </a:r>
            <a:r>
              <a:rPr kumimoji="0" lang="es-ES" altLang="es-ES" sz="1400" b="1" i="0" u="none" strike="noStrike" cap="none" normalizeH="0" baseline="0" dirty="0">
                <a:ln>
                  <a:noFill/>
                </a:ln>
                <a:solidFill>
                  <a:srgbClr val="444444"/>
                </a:solidFill>
                <a:effectLst/>
                <a:latin typeface="PT Sans"/>
              </a:rPr>
              <a:t>Público de la sección de noticias y visibilidad de las publicaciones</a:t>
            </a:r>
            <a:r>
              <a:rPr kumimoji="0" lang="es-ES" altLang="es-ES" sz="1400" b="0" i="0" u="none" strike="noStrike" cap="none" normalizeH="0" baseline="0" dirty="0">
                <a:ln>
                  <a:noFill/>
                </a:ln>
                <a:solidFill>
                  <a:srgbClr val="444444"/>
                </a:solidFill>
                <a:effectLst/>
                <a:latin typeface="PT Sans"/>
              </a:rPr>
              <a:t>“</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Sube a la </a:t>
            </a:r>
            <a:r>
              <a:rPr kumimoji="0" lang="es-ES" altLang="es-ES" sz="1400" b="1" i="0" u="none" strike="noStrike" cap="none" normalizeH="0" baseline="0" dirty="0" err="1">
                <a:ln>
                  <a:noFill/>
                </a:ln>
                <a:solidFill>
                  <a:srgbClr val="444444"/>
                </a:solidFill>
                <a:effectLst/>
                <a:latin typeface="PT Sans"/>
              </a:rPr>
              <a:t>cover</a:t>
            </a:r>
            <a:r>
              <a:rPr kumimoji="0" lang="es-ES" altLang="es-ES" sz="1400" b="1" i="0" u="none" strike="noStrike" cap="none" normalizeH="0" baseline="0" dirty="0">
                <a:ln>
                  <a:noFill/>
                </a:ln>
                <a:solidFill>
                  <a:srgbClr val="444444"/>
                </a:solidFill>
                <a:effectLst/>
                <a:latin typeface="PT Sans"/>
              </a:rPr>
              <a:t> vídeos</a:t>
            </a:r>
            <a:r>
              <a:rPr kumimoji="0" lang="es-ES" altLang="es-ES" sz="1400" b="0" i="0" u="none" strike="noStrike" cap="none" normalizeH="0" baseline="0" dirty="0">
                <a:ln>
                  <a:noFill/>
                </a:ln>
                <a:solidFill>
                  <a:srgbClr val="444444"/>
                </a:solidFill>
                <a:effectLst/>
                <a:latin typeface="PT Sans"/>
              </a:rPr>
              <a:t> presentando tu empresa o varias imágenes en sucesión atractivas.</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Si gestionas distintas campañas de publicidad</a:t>
            </a:r>
            <a:r>
              <a:rPr kumimoji="0" lang="es-ES" altLang="es-ES" sz="1400" b="0" i="0" u="none" strike="noStrike" cap="none" normalizeH="0" baseline="0" dirty="0">
                <a:ln>
                  <a:noFill/>
                </a:ln>
                <a:solidFill>
                  <a:srgbClr val="444444"/>
                </a:solidFill>
                <a:effectLst/>
                <a:latin typeface="PT Sans"/>
              </a:rPr>
              <a:t> de diversos clientes, hazlo a través de </a:t>
            </a:r>
            <a:r>
              <a:rPr kumimoji="0" lang="es-ES" altLang="es-ES" sz="1400" b="1" i="0" u="none" strike="noStrike" cap="none" normalizeH="0" baseline="0" dirty="0">
                <a:ln>
                  <a:noFill/>
                </a:ln>
                <a:solidFill>
                  <a:srgbClr val="00BFF3"/>
                </a:solidFill>
                <a:effectLst/>
                <a:latin typeface="PT Sans"/>
                <a:hlinkClick r:id="rId3"/>
              </a:rPr>
              <a:t>Business Facebook</a:t>
            </a:r>
            <a:r>
              <a:rPr kumimoji="0" lang="es-ES" altLang="es-ES" sz="1400" b="0" i="0" u="none" strike="noStrike" cap="none" normalizeH="0" baseline="0" dirty="0">
                <a:ln>
                  <a:noFill/>
                </a:ln>
                <a:solidFill>
                  <a:srgbClr val="444444"/>
                </a:solidFill>
                <a:effectLst/>
                <a:latin typeface="PT Sans"/>
              </a:rPr>
              <a:t>. Se trata de la herramienta que Facebook pone a disposición de las </a:t>
            </a:r>
            <a:r>
              <a:rPr kumimoji="0" lang="es-ES" altLang="es-ES" sz="1400" b="0" i="0" u="none" strike="noStrike" cap="none" normalizeH="0" baseline="0" dirty="0">
                <a:ln>
                  <a:noFill/>
                </a:ln>
                <a:solidFill>
                  <a:srgbClr val="00BFF3"/>
                </a:solidFill>
                <a:effectLst/>
                <a:latin typeface="PT Sans"/>
                <a:hlinkClick r:id="rId4"/>
              </a:rPr>
              <a:t>agencias de marketing digital</a:t>
            </a:r>
            <a:r>
              <a:rPr kumimoji="0" lang="es-ES" altLang="es-ES" sz="1400" b="0" i="0" u="none" strike="noStrike" cap="none" normalizeH="0" baseline="0" dirty="0">
                <a:ln>
                  <a:noFill/>
                </a:ln>
                <a:solidFill>
                  <a:srgbClr val="444444"/>
                </a:solidFill>
                <a:effectLst/>
                <a:latin typeface="PT Sans"/>
              </a:rPr>
              <a:t> para administrar de forma segura distintas páginas y/o cuentas de publicidad.</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Nunca borres un comentario negativo</a:t>
            </a:r>
            <a:r>
              <a:rPr kumimoji="0" lang="es-ES" altLang="es-ES" sz="1400" b="0" i="0" u="none" strike="noStrike" cap="none" normalizeH="0" baseline="0" dirty="0">
                <a:ln>
                  <a:noFill/>
                </a:ln>
                <a:solidFill>
                  <a:srgbClr val="444444"/>
                </a:solidFill>
                <a:effectLst/>
                <a:latin typeface="PT Sans"/>
              </a:rPr>
              <a:t>, si no quieres que sea visible, ocúltalo, pero quien lo ha escrito y sus amigos podrán seguir viéndolo. Si lo haces, podría volverse en contra ya que sólo conseguirás enfadar aún más a tus usuarios. Lo primero que debes hacer en estos casos es contestar el comentario, pero cuando este es ofensivo o carece de credibilidad, lo mejor es ocultarlo, no borrarlo. El autor y sus amigos seguirán viéndolo, pero no el resto de seguidores.</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Filtro de groserías</a:t>
            </a:r>
            <a:r>
              <a:rPr kumimoji="0" lang="es-ES" altLang="es-ES" sz="1400" b="0" i="0" u="none" strike="noStrike" cap="none" normalizeH="0" baseline="0" dirty="0">
                <a:ln>
                  <a:noFill/>
                </a:ln>
                <a:solidFill>
                  <a:srgbClr val="444444"/>
                </a:solidFill>
                <a:effectLst/>
                <a:latin typeface="PT Sans"/>
              </a:rPr>
              <a:t>. Si tu página, por su temática, es proclive a recibir comentarios ofensivos, te recomiendo revisar la configuración de la misma. En “filtro de groserías” modifícalo a elevado y en “moderación de la página” pon aquellas que son susceptibles de ser escritas y que no nos interesan: estafa, sinvergüenza, robo, engaño… y sus derivados con faltas de ortografía. Sí, no dudes en escribir “</a:t>
            </a:r>
            <a:r>
              <a:rPr kumimoji="0" lang="es-ES" altLang="es-ES" sz="1400" b="0" i="0" u="none" strike="noStrike" cap="none" normalizeH="0" baseline="0" dirty="0" err="1">
                <a:ln>
                  <a:noFill/>
                </a:ln>
                <a:solidFill>
                  <a:srgbClr val="444444"/>
                </a:solidFill>
                <a:effectLst/>
                <a:latin typeface="PT Sans"/>
              </a:rPr>
              <a:t>Sinberguenza</a:t>
            </a:r>
            <a:r>
              <a:rPr kumimoji="0" lang="es-ES" altLang="es-ES" sz="1400" b="0" i="0" u="none" strike="noStrike" cap="none" normalizeH="0" baseline="0" dirty="0">
                <a:ln>
                  <a:noFill/>
                </a:ln>
                <a:solidFill>
                  <a:srgbClr val="444444"/>
                </a:solidFill>
                <a:effectLst/>
                <a:latin typeface="PT Sans"/>
              </a:rPr>
              <a:t>”.</a:t>
            </a:r>
          </a:p>
        </p:txBody>
      </p:sp>
      <p:sp>
        <p:nvSpPr>
          <p:cNvPr id="21" name="Diagrama de flujo: conector 20">
            <a:extLst>
              <a:ext uri="{FF2B5EF4-FFF2-40B4-BE49-F238E27FC236}">
                <a16:creationId xmlns:a16="http://schemas.microsoft.com/office/drawing/2014/main" id="{07853C09-A762-41E8-BCB9-D63B9920895B}"/>
              </a:ext>
            </a:extLst>
          </p:cNvPr>
          <p:cNvSpPr/>
          <p:nvPr/>
        </p:nvSpPr>
        <p:spPr>
          <a:xfrm>
            <a:off x="142404" y="98804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Diagrama de flujo: conector 21">
            <a:extLst>
              <a:ext uri="{FF2B5EF4-FFF2-40B4-BE49-F238E27FC236}">
                <a16:creationId xmlns:a16="http://schemas.microsoft.com/office/drawing/2014/main" id="{09A8D38D-06F2-4D3D-A4FF-87C8D2AECA0D}"/>
              </a:ext>
            </a:extLst>
          </p:cNvPr>
          <p:cNvSpPr/>
          <p:nvPr/>
        </p:nvSpPr>
        <p:spPr>
          <a:xfrm rot="191225">
            <a:off x="137003" y="3109209"/>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Diagrama de flujo: conector 22">
            <a:extLst>
              <a:ext uri="{FF2B5EF4-FFF2-40B4-BE49-F238E27FC236}">
                <a16:creationId xmlns:a16="http://schemas.microsoft.com/office/drawing/2014/main" id="{CECA29E1-369A-4DBB-94DF-CEDB2577041F}"/>
              </a:ext>
            </a:extLst>
          </p:cNvPr>
          <p:cNvSpPr/>
          <p:nvPr/>
        </p:nvSpPr>
        <p:spPr>
          <a:xfrm>
            <a:off x="127928" y="206531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Diagrama de flujo: conector 25">
            <a:extLst>
              <a:ext uri="{FF2B5EF4-FFF2-40B4-BE49-F238E27FC236}">
                <a16:creationId xmlns:a16="http://schemas.microsoft.com/office/drawing/2014/main" id="{FCD5A996-4FA1-49DD-A92A-DEAE68906FB1}"/>
              </a:ext>
            </a:extLst>
          </p:cNvPr>
          <p:cNvSpPr/>
          <p:nvPr/>
        </p:nvSpPr>
        <p:spPr>
          <a:xfrm>
            <a:off x="119742" y="4174097"/>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Diagrama de flujo: conector 28">
            <a:extLst>
              <a:ext uri="{FF2B5EF4-FFF2-40B4-BE49-F238E27FC236}">
                <a16:creationId xmlns:a16="http://schemas.microsoft.com/office/drawing/2014/main" id="{8AC5AB95-D13F-400E-8149-DCAEFD91A552}"/>
              </a:ext>
            </a:extLst>
          </p:cNvPr>
          <p:cNvSpPr/>
          <p:nvPr/>
        </p:nvSpPr>
        <p:spPr>
          <a:xfrm>
            <a:off x="129681" y="5233437"/>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Diagrama de flujo: conector 32">
            <a:extLst>
              <a:ext uri="{FF2B5EF4-FFF2-40B4-BE49-F238E27FC236}">
                <a16:creationId xmlns:a16="http://schemas.microsoft.com/office/drawing/2014/main" id="{E43DAA0C-8625-4F21-A791-0D6225EDB859}"/>
              </a:ext>
            </a:extLst>
          </p:cNvPr>
          <p:cNvSpPr/>
          <p:nvPr/>
        </p:nvSpPr>
        <p:spPr>
          <a:xfrm>
            <a:off x="119742" y="3551520"/>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040B5DD7-D61D-4ECF-B7F5-8A1D677C2944}"/>
              </a:ext>
            </a:extLst>
          </p:cNvPr>
          <p:cNvSpPr txBox="1"/>
          <p:nvPr/>
        </p:nvSpPr>
        <p:spPr>
          <a:xfrm>
            <a:off x="3200400" y="228600"/>
            <a:ext cx="6689035" cy="367748"/>
          </a:xfrm>
          <a:prstGeom prst="rect">
            <a:avLst/>
          </a:prstGeom>
          <a:noFill/>
        </p:spPr>
        <p:txBody>
          <a:bodyPr wrap="square" rtlCol="0">
            <a:spAutoFit/>
          </a:bodyPr>
          <a:lstStyle/>
          <a:p>
            <a:pPr lvl="0" defTabSz="914400" eaLnBrk="0" fontAlgn="base" hangingPunct="0">
              <a:spcBef>
                <a:spcPct val="0"/>
              </a:spcBef>
              <a:spcAft>
                <a:spcPct val="0"/>
              </a:spcAft>
            </a:pPr>
            <a:r>
              <a:rPr lang="es-ES" altLang="es-ES" b="1" dirty="0">
                <a:solidFill>
                  <a:srgbClr val="444444"/>
                </a:solidFill>
                <a:latin typeface="Dosis"/>
              </a:rPr>
              <a:t>TRUCOS PARA GESTIONAR MEJOR LA FAN PAGE EN FACEBOOK</a:t>
            </a:r>
            <a:endParaRPr lang="es-ES" altLang="es-ES" sz="900" dirty="0">
              <a:solidFill>
                <a:srgbClr val="444444"/>
              </a:solidFill>
              <a:latin typeface="Dosis"/>
            </a:endParaRPr>
          </a:p>
        </p:txBody>
      </p:sp>
    </p:spTree>
    <p:extLst>
      <p:ext uri="{BB962C8B-B14F-4D97-AF65-F5344CB8AC3E}">
        <p14:creationId xmlns:p14="http://schemas.microsoft.com/office/powerpoint/2010/main" val="1554879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928D54-F3AB-4425-B01E-5E0DEEC7E74B}"/>
              </a:ext>
            </a:extLst>
          </p:cNvPr>
          <p:cNvSpPr>
            <a:spLocks noChangeArrowheads="1"/>
          </p:cNvSpPr>
          <p:nvPr/>
        </p:nvSpPr>
        <p:spPr bwMode="auto">
          <a:xfrm>
            <a:off x="0" y="9971"/>
            <a:ext cx="12192000" cy="68480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1" defTabSz="914400" eaLnBrk="0" fontAlgn="t" hangingPunct="0">
              <a:spcBef>
                <a:spcPct val="0"/>
              </a:spcBef>
              <a:spcAft>
                <a:spcPct val="0"/>
              </a:spcAft>
            </a:pPr>
            <a:endParaRPr kumimoji="0" lang="es-ES" altLang="es-ES" sz="1400" b="0"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endParaRPr lang="es-ES" altLang="es-ES" sz="1400" dirty="0">
              <a:solidFill>
                <a:srgbClr val="444444"/>
              </a:solidFill>
              <a:latin typeface="PT Sans"/>
            </a:endParaRPr>
          </a:p>
          <a:p>
            <a:pPr lvl="1" defTabSz="914400" eaLnBrk="0" fontAlgn="t" hangingPunct="0">
              <a:spcBef>
                <a:spcPct val="0"/>
              </a:spcBef>
              <a:spcAft>
                <a:spcPct val="0"/>
              </a:spcAft>
            </a:pPr>
            <a:endParaRPr kumimoji="0" lang="es-ES" altLang="es-ES" sz="1400" b="0"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0" i="0" u="none" strike="noStrike" cap="none" normalizeH="0" baseline="0" dirty="0">
                <a:ln>
                  <a:noFill/>
                </a:ln>
                <a:solidFill>
                  <a:srgbClr val="444444"/>
                </a:solidFill>
                <a:effectLst/>
                <a:latin typeface="PT Sans"/>
              </a:rPr>
              <a:t>Al añadir </a:t>
            </a:r>
            <a:r>
              <a:rPr kumimoji="0" lang="es-ES" altLang="es-ES" sz="1400" b="1" i="0" u="none" strike="noStrike" cap="none" normalizeH="0" baseline="0" dirty="0">
                <a:ln>
                  <a:noFill/>
                </a:ln>
                <a:solidFill>
                  <a:srgbClr val="444444"/>
                </a:solidFill>
                <a:effectLst/>
                <a:latin typeface="PT Sans"/>
              </a:rPr>
              <a:t>distintas imágenes en un link a modo de carrusel</a:t>
            </a:r>
            <a:r>
              <a:rPr kumimoji="0" lang="es-ES" altLang="es-ES" sz="1400" b="0" i="0" u="none" strike="noStrike" cap="none" normalizeH="0" baseline="0" dirty="0">
                <a:ln>
                  <a:noFill/>
                </a:ln>
                <a:solidFill>
                  <a:srgbClr val="444444"/>
                </a:solidFill>
                <a:effectLst/>
                <a:latin typeface="PT Sans"/>
              </a:rPr>
              <a:t>, puedes personalizar cada una de ellas con un link distinto. Esto es muy recomendable por ejemplo para un </a:t>
            </a:r>
            <a:r>
              <a:rPr kumimoji="0" lang="es-ES" altLang="es-ES" sz="1400" b="0" i="0" u="none" strike="noStrike" cap="none" normalizeH="0" baseline="0" dirty="0" err="1">
                <a:ln>
                  <a:noFill/>
                </a:ln>
                <a:solidFill>
                  <a:srgbClr val="444444"/>
                </a:solidFill>
                <a:effectLst/>
                <a:latin typeface="PT Sans"/>
              </a:rPr>
              <a:t>ecommerce</a:t>
            </a:r>
            <a:r>
              <a:rPr kumimoji="0" lang="es-ES" altLang="es-ES" sz="1400" b="0" i="0" u="none" strike="noStrike" cap="none" normalizeH="0" baseline="0" dirty="0">
                <a:ln>
                  <a:noFill/>
                </a:ln>
                <a:solidFill>
                  <a:srgbClr val="444444"/>
                </a:solidFill>
                <a:effectLst/>
                <a:latin typeface="PT Sans"/>
              </a:rPr>
              <a:t> de moda. Si publicas un link a la categoría “Zapatos de Mujer”, puedes compartir hasta un máximo de 5 fotos, en este caso, cinco modelos de zapatos distintos. Y luego, luego, modificar el link de cada imagen por el de la ficha del producto en cuestión.</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Si quieres publicar un vídeo, no publiques el enlace de </a:t>
            </a:r>
            <a:r>
              <a:rPr kumimoji="0" lang="es-ES" altLang="es-ES" sz="1400" b="1" i="0" u="none" strike="noStrike" cap="none" normalizeH="0" baseline="0" dirty="0" err="1">
                <a:ln>
                  <a:noFill/>
                </a:ln>
                <a:solidFill>
                  <a:srgbClr val="444444"/>
                </a:solidFill>
                <a:effectLst/>
                <a:latin typeface="PT Sans"/>
              </a:rPr>
              <a:t>Youtube</a:t>
            </a:r>
            <a:r>
              <a:rPr kumimoji="0" lang="es-ES" altLang="es-ES" sz="1400" b="0" i="0" u="none" strike="noStrike" cap="none" normalizeH="0" baseline="0" dirty="0">
                <a:ln>
                  <a:noFill/>
                </a:ln>
                <a:solidFill>
                  <a:srgbClr val="444444"/>
                </a:solidFill>
                <a:effectLst/>
                <a:latin typeface="PT Sans"/>
              </a:rPr>
              <a:t>, súbelo directamente. Facebook te premiará con un mayor alcance orgánico. No le gusta el contenido que dirige a otros </a:t>
            </a:r>
            <a:r>
              <a:rPr kumimoji="0" lang="es-ES" altLang="es-ES" sz="1400" b="0" i="0" u="none" strike="noStrike" cap="none" normalizeH="0" baseline="0" dirty="0" err="1">
                <a:ln>
                  <a:noFill/>
                </a:ln>
                <a:solidFill>
                  <a:srgbClr val="444444"/>
                </a:solidFill>
                <a:effectLst/>
                <a:latin typeface="PT Sans"/>
              </a:rPr>
              <a:t>sites</a:t>
            </a:r>
            <a:r>
              <a:rPr kumimoji="0" lang="es-ES" altLang="es-ES" sz="1400" b="0" i="0" u="none" strike="noStrike" cap="none" normalizeH="0" baseline="0" dirty="0">
                <a:ln>
                  <a:noFill/>
                </a:ln>
                <a:solidFill>
                  <a:srgbClr val="444444"/>
                </a:solidFill>
                <a:effectLst/>
                <a:latin typeface="PT Sans"/>
              </a:rPr>
              <a:t>.</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Crea llamadas a la acción</a:t>
            </a:r>
            <a:r>
              <a:rPr kumimoji="0" lang="es-ES" altLang="es-ES" sz="1400" b="0" i="0" u="none" strike="noStrike" cap="none" normalizeH="0" baseline="0" dirty="0">
                <a:ln>
                  <a:noFill/>
                </a:ln>
                <a:solidFill>
                  <a:srgbClr val="444444"/>
                </a:solidFill>
                <a:effectLst/>
                <a:latin typeface="PT Sans"/>
              </a:rPr>
              <a:t>. Facebook nos ofrece distintas opciones: enviar mensajes privados, contactar, registrarse, llamar… Edita la que mejor responda a tus intereses.</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Los hitos.</a:t>
            </a:r>
            <a:r>
              <a:rPr kumimoji="0" lang="es-ES" altLang="es-ES" sz="1400" b="0" i="0" u="none" strike="noStrike" cap="none" normalizeH="0" baseline="0" dirty="0">
                <a:ln>
                  <a:noFill/>
                </a:ln>
                <a:solidFill>
                  <a:srgbClr val="444444"/>
                </a:solidFill>
                <a:effectLst/>
                <a:latin typeface="PT Sans"/>
              </a:rPr>
              <a:t> Si uno de los valores de tu empresa o marca es su historia, enriquece tu página contando los hechos o efemérides más destacas. Un buen ejemplo de cómo gestionar los hitos es la fan page de El País. Cuenta la historia de España a través de sus portadas de forma cronológica.</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Mensajes privados.</a:t>
            </a:r>
            <a:r>
              <a:rPr kumimoji="0" lang="es-ES" altLang="es-ES" sz="1400" b="0" i="0" u="none" strike="noStrike" cap="none" normalizeH="0" baseline="0" dirty="0">
                <a:ln>
                  <a:noFill/>
                </a:ln>
                <a:solidFill>
                  <a:srgbClr val="444444"/>
                </a:solidFill>
                <a:effectLst/>
                <a:latin typeface="PT Sans"/>
              </a:rPr>
              <a:t> Programa un mensaje automático para que, cuando alguien te escriba un mensaje, rápidamente obtenga respuesta.</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Personaliza las </a:t>
            </a:r>
            <a:r>
              <a:rPr kumimoji="0" lang="es-ES" altLang="es-ES" sz="1400" b="1" i="0" u="none" strike="noStrike" cap="none" normalizeH="0" baseline="0" dirty="0" err="1">
                <a:ln>
                  <a:noFill/>
                </a:ln>
                <a:solidFill>
                  <a:srgbClr val="444444"/>
                </a:solidFill>
                <a:effectLst/>
                <a:latin typeface="PT Sans"/>
              </a:rPr>
              <a:t>tabs</a:t>
            </a:r>
            <a:r>
              <a:rPr kumimoji="0" lang="es-ES" altLang="es-ES" sz="1400" b="1" i="0" u="none" strike="noStrike" cap="none" normalizeH="0" baseline="0" dirty="0">
                <a:ln>
                  <a:noFill/>
                </a:ln>
                <a:solidFill>
                  <a:srgbClr val="444444"/>
                </a:solidFill>
                <a:effectLst/>
                <a:latin typeface="PT Sans"/>
              </a:rPr>
              <a:t> que dirigen a </a:t>
            </a:r>
            <a:r>
              <a:rPr kumimoji="0" lang="es-ES" altLang="es-ES" sz="1400" b="1" i="0" u="none" strike="noStrike" cap="none" normalizeH="0" baseline="0" dirty="0" err="1">
                <a:ln>
                  <a:noFill/>
                </a:ln>
                <a:solidFill>
                  <a:srgbClr val="444444"/>
                </a:solidFill>
                <a:effectLst/>
                <a:latin typeface="PT Sans"/>
              </a:rPr>
              <a:t>APPs</a:t>
            </a:r>
            <a:r>
              <a:rPr kumimoji="0" lang="es-ES" altLang="es-ES" sz="1400" b="1" i="0" u="none" strike="noStrike" cap="none" normalizeH="0" baseline="0" dirty="0">
                <a:ln>
                  <a:noFill/>
                </a:ln>
                <a:solidFill>
                  <a:srgbClr val="444444"/>
                </a:solidFill>
                <a:effectLst/>
                <a:latin typeface="PT Sans"/>
              </a:rPr>
              <a:t> de terceros</a:t>
            </a:r>
            <a:r>
              <a:rPr kumimoji="0" lang="es-ES" altLang="es-ES" sz="1400" b="0" i="0" u="none" strike="noStrike" cap="none" normalizeH="0" baseline="0" dirty="0">
                <a:ln>
                  <a:noFill/>
                </a:ln>
                <a:solidFill>
                  <a:srgbClr val="444444"/>
                </a:solidFill>
                <a:effectLst/>
                <a:latin typeface="PT Sans"/>
              </a:rPr>
              <a:t>. Hace unos cuantos posts ya os hablé de las conocidas como </a:t>
            </a:r>
            <a:r>
              <a:rPr kumimoji="0" lang="es-ES" altLang="es-ES" sz="1400" b="0" i="0" u="none" strike="noStrike" cap="none" normalizeH="0" baseline="0" dirty="0">
                <a:ln>
                  <a:noFill/>
                </a:ln>
                <a:solidFill>
                  <a:srgbClr val="00BFF3"/>
                </a:solidFill>
                <a:effectLst/>
                <a:latin typeface="PT Sans"/>
                <a:hlinkClick r:id="rId3"/>
              </a:rPr>
              <a:t>aplicaciones de terceros para personalizar tu fan page</a:t>
            </a:r>
            <a:r>
              <a:rPr kumimoji="0" lang="es-ES" altLang="es-ES" sz="1400" b="0" i="0" u="none" strike="noStrike" cap="none" normalizeH="0" baseline="0" dirty="0">
                <a:ln>
                  <a:noFill/>
                </a:ln>
                <a:solidFill>
                  <a:srgbClr val="444444"/>
                </a:solidFill>
                <a:effectLst/>
                <a:latin typeface="PT Sans"/>
              </a:rPr>
              <a:t>. Aplicaciones que añaden contenido externo a nuestra fan page. Si lo deseas, puedes modificar el icono o cambiar el orden en el que se muestran. ¿Cómo? Despliega el menú de las </a:t>
            </a:r>
            <a:r>
              <a:rPr kumimoji="0" lang="es-ES" altLang="es-ES" sz="1400" b="0" i="1" u="none" strike="noStrike" cap="none" normalizeH="0" baseline="0" dirty="0" err="1">
                <a:ln>
                  <a:noFill/>
                </a:ln>
                <a:solidFill>
                  <a:srgbClr val="444444"/>
                </a:solidFill>
                <a:effectLst/>
                <a:latin typeface="PT Sans"/>
              </a:rPr>
              <a:t>tabs</a:t>
            </a:r>
            <a:r>
              <a:rPr kumimoji="0" lang="es-ES" altLang="es-ES" sz="1400" b="0" i="0" u="none" strike="noStrike" cap="none" normalizeH="0" baseline="0" dirty="0">
                <a:ln>
                  <a:noFill/>
                </a:ln>
                <a:solidFill>
                  <a:srgbClr val="444444"/>
                </a:solidFill>
                <a:effectLst/>
                <a:latin typeface="PT Sans"/>
              </a:rPr>
              <a:t> de tu página y pincha en “Administrar pestañas”. Aquí podrás cambiarle el nombre que se muestra, el icono y el orden.</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Sube gifs animados en lugar de </a:t>
            </a:r>
            <a:r>
              <a:rPr kumimoji="0" lang="es-ES" altLang="es-ES" sz="1400" b="1" i="0" u="none" strike="noStrike" cap="none" normalizeH="0" baseline="0" dirty="0" err="1">
                <a:ln>
                  <a:noFill/>
                </a:ln>
                <a:solidFill>
                  <a:srgbClr val="444444"/>
                </a:solidFill>
                <a:effectLst/>
                <a:latin typeface="PT Sans"/>
              </a:rPr>
              <a:t>JPGs</a:t>
            </a:r>
            <a:r>
              <a:rPr kumimoji="0" lang="es-ES" altLang="es-ES" sz="1400" b="1" i="0" u="none" strike="noStrike" cap="none" normalizeH="0" baseline="0" dirty="0">
                <a:ln>
                  <a:noFill/>
                </a:ln>
                <a:solidFill>
                  <a:srgbClr val="444444"/>
                </a:solidFill>
                <a:effectLst/>
                <a:latin typeface="PT Sans"/>
              </a:rPr>
              <a:t>.</a:t>
            </a:r>
            <a:r>
              <a:rPr kumimoji="0" lang="es-ES" altLang="es-ES" sz="1400" b="0" i="0" u="none" strike="noStrike" cap="none" normalizeH="0" baseline="0" dirty="0">
                <a:ln>
                  <a:noFill/>
                </a:ln>
                <a:solidFill>
                  <a:srgbClr val="444444"/>
                </a:solidFill>
                <a:effectLst/>
                <a:latin typeface="PT Sans"/>
              </a:rPr>
              <a:t> Obviamente, esto resultará más costoso que crear simplemente una imagen en JPG, y por tanto, mayor coste, pero el resultado resulta muy atractivo y hará que mejore el </a:t>
            </a:r>
            <a:r>
              <a:rPr kumimoji="0" lang="es-ES" altLang="es-ES" sz="1400" b="0" i="1" u="none" strike="noStrike" cap="none" normalizeH="0" baseline="0" dirty="0" err="1">
                <a:ln>
                  <a:noFill/>
                </a:ln>
                <a:solidFill>
                  <a:srgbClr val="444444"/>
                </a:solidFill>
                <a:effectLst/>
                <a:latin typeface="PT Sans"/>
              </a:rPr>
              <a:t>engagement</a:t>
            </a:r>
            <a:r>
              <a:rPr kumimoji="0" lang="es-ES" altLang="es-ES" sz="1400" b="0" i="0" u="none" strike="noStrike" cap="none" normalizeH="0" baseline="0" dirty="0">
                <a:ln>
                  <a:noFill/>
                </a:ln>
                <a:solidFill>
                  <a:srgbClr val="444444"/>
                </a:solidFill>
                <a:effectLst/>
                <a:latin typeface="PT Sans"/>
              </a:rPr>
              <a:t> de la publicación.</a:t>
            </a:r>
          </a:p>
          <a:p>
            <a:pPr lvl="1" defTabSz="914400" eaLnBrk="0" fontAlgn="t" hangingPunct="0">
              <a:spcBef>
                <a:spcPct val="0"/>
              </a:spcBef>
              <a:spcAft>
                <a:spcPct val="0"/>
              </a:spcAft>
              <a:buFontTx/>
              <a:buAutoNum type="arabicPeriod"/>
            </a:pPr>
            <a:endParaRPr kumimoji="0" lang="es-ES" altLang="es-ES" sz="1400" b="0"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0" i="0" u="none" strike="noStrike" cap="none" normalizeH="0" baseline="0" dirty="0">
                <a:ln>
                  <a:noFill/>
                </a:ln>
                <a:solidFill>
                  <a:srgbClr val="444444"/>
                </a:solidFill>
                <a:effectLst/>
                <a:latin typeface="PT Sans"/>
              </a:rPr>
              <a:t>La mejor forma de aprender es viendo cómo lo hacen las empresas líderes de cada sector. Para ello, </a:t>
            </a:r>
            <a:r>
              <a:rPr kumimoji="0" lang="es-ES" altLang="es-ES" sz="1400" b="1" i="0" u="none" strike="noStrike" cap="none" normalizeH="0" baseline="0" dirty="0">
                <a:ln>
                  <a:noFill/>
                </a:ln>
                <a:solidFill>
                  <a:srgbClr val="444444"/>
                </a:solidFill>
                <a:effectLst/>
                <a:latin typeface="PT Sans"/>
              </a:rPr>
              <a:t>crea listas por temáticas</a:t>
            </a:r>
            <a:r>
              <a:rPr kumimoji="0" lang="es-ES" altLang="es-ES" sz="1400" b="0" i="0" u="none" strike="noStrike" cap="none" normalizeH="0" baseline="0" dirty="0">
                <a:ln>
                  <a:noFill/>
                </a:ln>
                <a:solidFill>
                  <a:srgbClr val="444444"/>
                </a:solidFill>
                <a:effectLst/>
                <a:latin typeface="PT Sans"/>
              </a:rPr>
              <a:t> de las páginas que más te interese seguir.</a:t>
            </a:r>
          </a:p>
          <a:p>
            <a:pPr lvl="1" defTabSz="914400" eaLnBrk="0" fontAlgn="t" hangingPunct="0">
              <a:spcBef>
                <a:spcPct val="0"/>
              </a:spcBef>
              <a:spcAft>
                <a:spcPct val="0"/>
              </a:spcAft>
            </a:pPr>
            <a:endParaRPr lang="es-ES" altLang="es-ES" sz="1400" dirty="0">
              <a:solidFill>
                <a:srgbClr val="444444"/>
              </a:solidFill>
              <a:latin typeface="PT Sans"/>
            </a:endParaRPr>
          </a:p>
          <a:p>
            <a:pPr lvl="1" defTabSz="914400" eaLnBrk="0" fontAlgn="t" hangingPunct="0">
              <a:spcBef>
                <a:spcPct val="0"/>
              </a:spcBef>
              <a:spcAft>
                <a:spcPct val="0"/>
              </a:spcAft>
            </a:pPr>
            <a:endParaRPr kumimoji="0" lang="es-ES" altLang="es-ES" sz="1400" b="0"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endParaRPr kumimoji="0" lang="es-ES" altLang="es-ES" sz="1100" b="0" i="0" u="none" strike="noStrike" cap="none" normalizeH="0" baseline="0" dirty="0">
              <a:ln>
                <a:noFill/>
              </a:ln>
              <a:solidFill>
                <a:schemeClr val="tx1"/>
              </a:solidFill>
              <a:effectLst/>
              <a:latin typeface="Arial" panose="020B0604020202020204" pitchFamily="34" charset="0"/>
            </a:endParaRPr>
          </a:p>
        </p:txBody>
      </p:sp>
      <p:sp>
        <p:nvSpPr>
          <p:cNvPr id="27" name="Diagrama de flujo: conector 26">
            <a:extLst>
              <a:ext uri="{FF2B5EF4-FFF2-40B4-BE49-F238E27FC236}">
                <a16:creationId xmlns:a16="http://schemas.microsoft.com/office/drawing/2014/main" id="{FEB275E9-FCDC-484F-A7A7-BBF93F736521}"/>
              </a:ext>
            </a:extLst>
          </p:cNvPr>
          <p:cNvSpPr/>
          <p:nvPr/>
        </p:nvSpPr>
        <p:spPr>
          <a:xfrm>
            <a:off x="144155" y="685178"/>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Diagrama de flujo: conector 40">
            <a:extLst>
              <a:ext uri="{FF2B5EF4-FFF2-40B4-BE49-F238E27FC236}">
                <a16:creationId xmlns:a16="http://schemas.microsoft.com/office/drawing/2014/main" id="{1631DB0A-7A5E-4C1D-A1DD-FF8299A11013}"/>
              </a:ext>
            </a:extLst>
          </p:cNvPr>
          <p:cNvSpPr/>
          <p:nvPr/>
        </p:nvSpPr>
        <p:spPr>
          <a:xfrm>
            <a:off x="144154" y="1751978"/>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Diagrama de flujo: conector 41">
            <a:extLst>
              <a:ext uri="{FF2B5EF4-FFF2-40B4-BE49-F238E27FC236}">
                <a16:creationId xmlns:a16="http://schemas.microsoft.com/office/drawing/2014/main" id="{70D28541-A956-4442-8CB5-9D90A1CC1FC9}"/>
              </a:ext>
            </a:extLst>
          </p:cNvPr>
          <p:cNvSpPr/>
          <p:nvPr/>
        </p:nvSpPr>
        <p:spPr>
          <a:xfrm>
            <a:off x="144154" y="2407307"/>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Diagrama de flujo: conector 42">
            <a:extLst>
              <a:ext uri="{FF2B5EF4-FFF2-40B4-BE49-F238E27FC236}">
                <a16:creationId xmlns:a16="http://schemas.microsoft.com/office/drawing/2014/main" id="{4276B8C7-1737-44B9-881B-04C002D3812A}"/>
              </a:ext>
            </a:extLst>
          </p:cNvPr>
          <p:cNvSpPr/>
          <p:nvPr/>
        </p:nvSpPr>
        <p:spPr>
          <a:xfrm>
            <a:off x="144154" y="3052697"/>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Diagrama de flujo: conector 43">
            <a:extLst>
              <a:ext uri="{FF2B5EF4-FFF2-40B4-BE49-F238E27FC236}">
                <a16:creationId xmlns:a16="http://schemas.microsoft.com/office/drawing/2014/main" id="{7BAE5411-1378-481F-AFB7-27A1ADDB8CAD}"/>
              </a:ext>
            </a:extLst>
          </p:cNvPr>
          <p:cNvSpPr/>
          <p:nvPr/>
        </p:nvSpPr>
        <p:spPr>
          <a:xfrm>
            <a:off x="144153" y="3659599"/>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Diagrama de flujo: conector 44">
            <a:extLst>
              <a:ext uri="{FF2B5EF4-FFF2-40B4-BE49-F238E27FC236}">
                <a16:creationId xmlns:a16="http://schemas.microsoft.com/office/drawing/2014/main" id="{55C0FF4A-D0DE-4E09-AE21-5A6EBD1B2754}"/>
              </a:ext>
            </a:extLst>
          </p:cNvPr>
          <p:cNvSpPr/>
          <p:nvPr/>
        </p:nvSpPr>
        <p:spPr>
          <a:xfrm>
            <a:off x="144153" y="4110899"/>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Diagrama de flujo: conector 45">
            <a:extLst>
              <a:ext uri="{FF2B5EF4-FFF2-40B4-BE49-F238E27FC236}">
                <a16:creationId xmlns:a16="http://schemas.microsoft.com/office/drawing/2014/main" id="{7AB2FC45-0176-4206-B1F5-E6AEBCAD8F78}"/>
              </a:ext>
            </a:extLst>
          </p:cNvPr>
          <p:cNvSpPr/>
          <p:nvPr/>
        </p:nvSpPr>
        <p:spPr>
          <a:xfrm>
            <a:off x="152338" y="5152354"/>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7" name="Diagrama de flujo: conector 46">
            <a:extLst>
              <a:ext uri="{FF2B5EF4-FFF2-40B4-BE49-F238E27FC236}">
                <a16:creationId xmlns:a16="http://schemas.microsoft.com/office/drawing/2014/main" id="{AE82D7D4-99A8-45A8-A731-A35659E4E43F}"/>
              </a:ext>
            </a:extLst>
          </p:cNvPr>
          <p:cNvSpPr/>
          <p:nvPr/>
        </p:nvSpPr>
        <p:spPr>
          <a:xfrm>
            <a:off x="152338" y="5829452"/>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69976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B2D83C7-22E9-44A4-89EF-7C00046C2DFE}"/>
              </a:ext>
            </a:extLst>
          </p:cNvPr>
          <p:cNvSpPr txBox="1"/>
          <p:nvPr/>
        </p:nvSpPr>
        <p:spPr>
          <a:xfrm>
            <a:off x="1382485" y="1397675"/>
            <a:ext cx="10363201" cy="2031325"/>
          </a:xfrm>
          <a:prstGeom prst="rect">
            <a:avLst/>
          </a:prstGeom>
          <a:noFill/>
        </p:spPr>
        <p:txBody>
          <a:bodyPr wrap="square" rtlCol="0">
            <a:spAutoFit/>
          </a:bodyPr>
          <a:lstStyle/>
          <a:p>
            <a:r>
              <a:rPr lang="es-ES" dirty="0" err="1">
                <a:hlinkClick r:id="rId2"/>
              </a:rPr>
              <a:t>Monica</a:t>
            </a:r>
            <a:r>
              <a:rPr lang="es-ES" dirty="0">
                <a:hlinkClick r:id="rId2"/>
              </a:rPr>
              <a:t> </a:t>
            </a:r>
            <a:r>
              <a:rPr lang="es-ES" dirty="0" err="1">
                <a:hlinkClick r:id="rId2"/>
              </a:rPr>
              <a:t>Antuna</a:t>
            </a:r>
            <a:r>
              <a:rPr lang="es-ES" dirty="0"/>
              <a:t> Estoy esperando la devolución del importe de mi reserva, conforme a contrato que poseo, que podía anularse sin cargo hasta tres </a:t>
            </a:r>
            <a:r>
              <a:rPr lang="es-ES" dirty="0" err="1"/>
              <a:t>dias</a:t>
            </a:r>
            <a:r>
              <a:rPr lang="es-ES" dirty="0"/>
              <a:t> antes de la llegada, mi </a:t>
            </a:r>
            <a:r>
              <a:rPr lang="es-ES" dirty="0" err="1"/>
              <a:t>anulacion</a:t>
            </a:r>
            <a:r>
              <a:rPr lang="es-ES" dirty="0"/>
              <a:t> por causa del coronavirus se realizo el </a:t>
            </a:r>
            <a:r>
              <a:rPr lang="es-ES" dirty="0" err="1"/>
              <a:t>dia</a:t>
            </a:r>
            <a:r>
              <a:rPr lang="es-ES" dirty="0"/>
              <a:t> 14 de marzo dentro del plazo, pues hasta el </a:t>
            </a:r>
            <a:r>
              <a:rPr lang="es-ES" dirty="0" err="1"/>
              <a:t>dia</a:t>
            </a:r>
            <a:r>
              <a:rPr lang="es-ES" dirty="0"/>
              <a:t> 23 </a:t>
            </a:r>
            <a:r>
              <a:rPr lang="es-ES" dirty="0" err="1"/>
              <a:t>podia</a:t>
            </a:r>
            <a:r>
              <a:rPr lang="es-ES" dirty="0"/>
              <a:t> cancelar libremente, y se han quedado con 1566,40 euros </a:t>
            </a:r>
            <a:r>
              <a:rPr lang="es-ES" dirty="0" err="1"/>
              <a:t>qie</a:t>
            </a:r>
            <a:r>
              <a:rPr lang="es-ES" dirty="0"/>
              <a:t> no nos han devuelto</a:t>
            </a:r>
            <a:br>
              <a:rPr lang="es-ES" dirty="0"/>
            </a:br>
            <a:r>
              <a:rPr lang="es-ES" dirty="0"/>
              <a:t>Nos dijeron que </a:t>
            </a:r>
            <a:r>
              <a:rPr lang="es-ES" dirty="0" err="1"/>
              <a:t>harian</a:t>
            </a:r>
            <a:r>
              <a:rPr lang="es-ES" dirty="0"/>
              <a:t> el ingreso en la tarjeta antes del 18 de marzo y hasta hoy</a:t>
            </a:r>
            <a:br>
              <a:rPr lang="es-ES" dirty="0"/>
            </a:br>
            <a:r>
              <a:rPr lang="es-ES" dirty="0"/>
              <a:t>Son unos sinvergüenzas, ya he hablado con mi abogado y en cuanto se levante el estado de alarma los demandaremos</a:t>
            </a:r>
          </a:p>
        </p:txBody>
      </p:sp>
      <p:sp>
        <p:nvSpPr>
          <p:cNvPr id="5" name="CuadroTexto 4">
            <a:extLst>
              <a:ext uri="{FF2B5EF4-FFF2-40B4-BE49-F238E27FC236}">
                <a16:creationId xmlns:a16="http://schemas.microsoft.com/office/drawing/2014/main" id="{EABE9EE3-CB17-4B68-AF29-3ED20ED6CD6E}"/>
              </a:ext>
            </a:extLst>
          </p:cNvPr>
          <p:cNvSpPr txBox="1"/>
          <p:nvPr/>
        </p:nvSpPr>
        <p:spPr>
          <a:xfrm>
            <a:off x="1077686" y="610107"/>
            <a:ext cx="10363200" cy="461665"/>
          </a:xfrm>
          <a:prstGeom prst="rect">
            <a:avLst/>
          </a:prstGeom>
          <a:noFill/>
        </p:spPr>
        <p:txBody>
          <a:bodyPr wrap="square" rtlCol="0">
            <a:spAutoFit/>
          </a:bodyPr>
          <a:lstStyle/>
          <a:p>
            <a:r>
              <a:rPr lang="es-ES" sz="2400" dirty="0"/>
              <a:t>Post publicado en Facebook el 7 de abril 2020 aun sin contestar. ¿da confianza?</a:t>
            </a:r>
          </a:p>
        </p:txBody>
      </p:sp>
      <p:pic>
        <p:nvPicPr>
          <p:cNvPr id="6" name="Imagen 5">
            <a:extLst>
              <a:ext uri="{FF2B5EF4-FFF2-40B4-BE49-F238E27FC236}">
                <a16:creationId xmlns:a16="http://schemas.microsoft.com/office/drawing/2014/main" id="{1354E0F9-450B-469B-9697-2F2D97510D4B}"/>
              </a:ext>
            </a:extLst>
          </p:cNvPr>
          <p:cNvPicPr>
            <a:picLocks noChangeAspect="1"/>
          </p:cNvPicPr>
          <p:nvPr/>
        </p:nvPicPr>
        <p:blipFill rotWithShape="1">
          <a:blip r:embed="rId3"/>
          <a:srcRect l="26518" t="31746" r="51071" b="34127"/>
          <a:stretch/>
        </p:blipFill>
        <p:spPr>
          <a:xfrm>
            <a:off x="3243943" y="3597371"/>
            <a:ext cx="5077682" cy="2857857"/>
          </a:xfrm>
          <a:prstGeom prst="rect">
            <a:avLst/>
          </a:prstGeom>
        </p:spPr>
      </p:pic>
      <p:sp>
        <p:nvSpPr>
          <p:cNvPr id="7" name="Diagrama de flujo: conector 6">
            <a:extLst>
              <a:ext uri="{FF2B5EF4-FFF2-40B4-BE49-F238E27FC236}">
                <a16:creationId xmlns:a16="http://schemas.microsoft.com/office/drawing/2014/main" id="{C41A617A-CE5A-4770-9ECA-DAF9CD55AFA1}"/>
              </a:ext>
            </a:extLst>
          </p:cNvPr>
          <p:cNvSpPr/>
          <p:nvPr/>
        </p:nvSpPr>
        <p:spPr>
          <a:xfrm>
            <a:off x="1034143" y="1511668"/>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Diagrama de flujo: conector 7">
            <a:extLst>
              <a:ext uri="{FF2B5EF4-FFF2-40B4-BE49-F238E27FC236}">
                <a16:creationId xmlns:a16="http://schemas.microsoft.com/office/drawing/2014/main" id="{357EAF46-8D1E-42CC-92F4-D109A972E679}"/>
              </a:ext>
            </a:extLst>
          </p:cNvPr>
          <p:cNvSpPr/>
          <p:nvPr/>
        </p:nvSpPr>
        <p:spPr>
          <a:xfrm>
            <a:off x="1034143" y="2602322"/>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632390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8" name="Rectángulo 2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0" name="Imagen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4" name="Imagen 3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ángulo: esquinas redondeadas 4">
            <a:hlinkClick r:id="rId5"/>
            <a:extLst>
              <a:ext uri="{FF2B5EF4-FFF2-40B4-BE49-F238E27FC236}">
                <a16:creationId xmlns:a16="http://schemas.microsoft.com/office/drawing/2014/main" id="{0E31A7B8-B6CA-424F-98E3-D90554F7DC63}"/>
              </a:ext>
            </a:extLst>
          </p:cNvPr>
          <p:cNvSpPr/>
          <p:nvPr/>
        </p:nvSpPr>
        <p:spPr>
          <a:xfrm>
            <a:off x="1941630" y="1020796"/>
            <a:ext cx="3352128" cy="104820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6" name="CuadroTexto 5">
            <a:extLst>
              <a:ext uri="{FF2B5EF4-FFF2-40B4-BE49-F238E27FC236}">
                <a16:creationId xmlns:a16="http://schemas.microsoft.com/office/drawing/2014/main" id="{1BC287BE-FC2F-4527-8DEF-715CC1D13AAD}"/>
              </a:ext>
            </a:extLst>
          </p:cNvPr>
          <p:cNvSpPr txBox="1"/>
          <p:nvPr/>
        </p:nvSpPr>
        <p:spPr>
          <a:xfrm>
            <a:off x="957951" y="2447930"/>
            <a:ext cx="6147700" cy="3970318"/>
          </a:xfrm>
          <a:prstGeom prst="rect">
            <a:avLst/>
          </a:prstGeom>
          <a:noFill/>
        </p:spPr>
        <p:txBody>
          <a:bodyPr wrap="square" rtlCol="0">
            <a:spAutoFit/>
          </a:bodyPr>
          <a:lstStyle/>
          <a:p>
            <a:r>
              <a:rPr lang="es-ES" dirty="0"/>
              <a:t>Twitter es la red de los comentarios por excelencia, muy politicida y donde más publicaciones diarias podemos encontrar, exceptuando WhatsApp, los perfiles están verificados y lo recomendable es abrir cuenta corporativa, tenemos algo de peso en esta red y hay muchos influencers, un tweet malo puede tener gran impacto negativo.</a:t>
            </a:r>
          </a:p>
          <a:p>
            <a:endParaRPr lang="es-ES" dirty="0"/>
          </a:p>
          <a:p>
            <a:r>
              <a:rPr lang="es-ES" dirty="0"/>
              <a:t>Ahora es corriente ver en TV los Tweets publicados, para darnos una idea del alcance; la tercera fuerza política de España hizo gran parte de su campaña por las redes sociales y no le fue tan mal.</a:t>
            </a:r>
          </a:p>
          <a:p>
            <a:endParaRPr lang="es-ES" dirty="0"/>
          </a:p>
          <a:p>
            <a:r>
              <a:rPr lang="es-ES" dirty="0">
                <a:hlinkClick r:id="rId6"/>
              </a:rPr>
              <a:t>https://business.twitter.com/es/basics/create-a-twitter-business-profile.html</a:t>
            </a:r>
            <a:endParaRPr lang="es-ES" dirty="0"/>
          </a:p>
        </p:txBody>
      </p:sp>
      <p:sp>
        <p:nvSpPr>
          <p:cNvPr id="27" name="Diagrama de flujo: conector 26">
            <a:extLst>
              <a:ext uri="{FF2B5EF4-FFF2-40B4-BE49-F238E27FC236}">
                <a16:creationId xmlns:a16="http://schemas.microsoft.com/office/drawing/2014/main" id="{454D05E4-2796-47E8-B529-E98879BFB9E4}"/>
              </a:ext>
            </a:extLst>
          </p:cNvPr>
          <p:cNvSpPr/>
          <p:nvPr/>
        </p:nvSpPr>
        <p:spPr>
          <a:xfrm>
            <a:off x="497674" y="251460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Imagen 12" descr="Imagen que contiene camiseta&#10;&#10;Descripción generada automáticamente">
            <a:extLst>
              <a:ext uri="{FF2B5EF4-FFF2-40B4-BE49-F238E27FC236}">
                <a16:creationId xmlns:a16="http://schemas.microsoft.com/office/drawing/2014/main" id="{49FD932B-202B-4AEB-AB82-5728B47D708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95170" y="1239519"/>
            <a:ext cx="652462" cy="610759"/>
          </a:xfrm>
          <a:prstGeom prst="rect">
            <a:avLst/>
          </a:prstGeom>
        </p:spPr>
      </p:pic>
      <p:sp>
        <p:nvSpPr>
          <p:cNvPr id="14" name="Forma libre: forma 13">
            <a:extLst>
              <a:ext uri="{FF2B5EF4-FFF2-40B4-BE49-F238E27FC236}">
                <a16:creationId xmlns:a16="http://schemas.microsoft.com/office/drawing/2014/main" id="{01DB9ED3-1509-495E-8747-55E0B5D73A1D}"/>
              </a:ext>
            </a:extLst>
          </p:cNvPr>
          <p:cNvSpPr/>
          <p:nvPr/>
        </p:nvSpPr>
        <p:spPr>
          <a:xfrm>
            <a:off x="3116053" y="1020796"/>
            <a:ext cx="2108285" cy="1048204"/>
          </a:xfrm>
          <a:custGeom>
            <a:avLst/>
            <a:gdLst>
              <a:gd name="connsiteX0" fmla="*/ 0 w 2108285"/>
              <a:gd name="connsiteY0" fmla="*/ 0 h 1074817"/>
              <a:gd name="connsiteX1" fmla="*/ 2108285 w 2108285"/>
              <a:gd name="connsiteY1" fmla="*/ 0 h 1074817"/>
              <a:gd name="connsiteX2" fmla="*/ 2108285 w 2108285"/>
              <a:gd name="connsiteY2" fmla="*/ 1074817 h 1074817"/>
              <a:gd name="connsiteX3" fmla="*/ 0 w 2108285"/>
              <a:gd name="connsiteY3" fmla="*/ 1074817 h 1074817"/>
              <a:gd name="connsiteX4" fmla="*/ 0 w 2108285"/>
              <a:gd name="connsiteY4" fmla="*/ 0 h 107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85" h="1074817">
                <a:moveTo>
                  <a:pt x="0" y="0"/>
                </a:moveTo>
                <a:lnTo>
                  <a:pt x="2108285" y="0"/>
                </a:lnTo>
                <a:lnTo>
                  <a:pt x="2108285" y="1074817"/>
                </a:lnTo>
                <a:lnTo>
                  <a:pt x="0" y="1074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Twitter</a:t>
            </a:r>
          </a:p>
        </p:txBody>
      </p:sp>
      <p:pic>
        <p:nvPicPr>
          <p:cNvPr id="3" name="Imagen 2" descr="Imagen que contiene monitor, captura de pantalla, negro, pantalla&#10;&#10;Descripción generada automáticamente">
            <a:extLst>
              <a:ext uri="{FF2B5EF4-FFF2-40B4-BE49-F238E27FC236}">
                <a16:creationId xmlns:a16="http://schemas.microsoft.com/office/drawing/2014/main" id="{EA3B91FA-FC74-4F3A-91E0-BCB2524FDA18}"/>
              </a:ext>
            </a:extLst>
          </p:cNvPr>
          <p:cNvPicPr>
            <a:picLocks noChangeAspect="1"/>
          </p:cNvPicPr>
          <p:nvPr/>
        </p:nvPicPr>
        <p:blipFill>
          <a:blip r:embed="rId8"/>
          <a:stretch>
            <a:fillRect/>
          </a:stretch>
        </p:blipFill>
        <p:spPr>
          <a:xfrm>
            <a:off x="7556701" y="3429000"/>
            <a:ext cx="4620292" cy="3343274"/>
          </a:xfrm>
          <a:prstGeom prst="rect">
            <a:avLst/>
          </a:prstGeom>
        </p:spPr>
      </p:pic>
      <p:pic>
        <p:nvPicPr>
          <p:cNvPr id="4" name="Imagen 3">
            <a:extLst>
              <a:ext uri="{FF2B5EF4-FFF2-40B4-BE49-F238E27FC236}">
                <a16:creationId xmlns:a16="http://schemas.microsoft.com/office/drawing/2014/main" id="{CE26DE30-BCA1-4B9D-B40C-F036A42AD84B}"/>
              </a:ext>
            </a:extLst>
          </p:cNvPr>
          <p:cNvPicPr>
            <a:picLocks noChangeAspect="1"/>
          </p:cNvPicPr>
          <p:nvPr/>
        </p:nvPicPr>
        <p:blipFill>
          <a:blip r:embed="rId9"/>
          <a:srcRect/>
          <a:stretch/>
        </p:blipFill>
        <p:spPr>
          <a:xfrm>
            <a:off x="7531438" y="1"/>
            <a:ext cx="4645555" cy="3283888"/>
          </a:xfrm>
          <a:prstGeom prst="rect">
            <a:avLst/>
          </a:prstGeom>
        </p:spPr>
      </p:pic>
      <p:sp>
        <p:nvSpPr>
          <p:cNvPr id="15" name="Diagrama de flujo: conector 14">
            <a:extLst>
              <a:ext uri="{FF2B5EF4-FFF2-40B4-BE49-F238E27FC236}">
                <a16:creationId xmlns:a16="http://schemas.microsoft.com/office/drawing/2014/main" id="{E1A6E96B-96E1-415A-99FE-FD5CDB4281B8}"/>
              </a:ext>
            </a:extLst>
          </p:cNvPr>
          <p:cNvSpPr/>
          <p:nvPr/>
        </p:nvSpPr>
        <p:spPr>
          <a:xfrm>
            <a:off x="522674" y="448627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675081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a:extLst>
              <a:ext uri="{FF2B5EF4-FFF2-40B4-BE49-F238E27FC236}">
                <a16:creationId xmlns:a16="http://schemas.microsoft.com/office/drawing/2014/main" id="{D16B27C4-A9C2-4AC4-9DD3-88F63F48E83C}"/>
              </a:ext>
            </a:extLst>
          </p:cNvPr>
          <p:cNvPicPr>
            <a:picLocks noChangeAspect="1"/>
          </p:cNvPicPr>
          <p:nvPr/>
        </p:nvPicPr>
        <p:blipFill>
          <a:blip r:embed="rId4"/>
          <a:srcRect/>
          <a:stretch/>
        </p:blipFill>
        <p:spPr>
          <a:xfrm>
            <a:off x="7357274" y="1011642"/>
            <a:ext cx="4834726" cy="4834726"/>
          </a:xfrm>
          <a:prstGeom prst="rect">
            <a:avLst/>
          </a:prstGeom>
        </p:spPr>
      </p:pic>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ítulo 2">
            <a:extLst>
              <a:ext uri="{FF2B5EF4-FFF2-40B4-BE49-F238E27FC236}">
                <a16:creationId xmlns:a16="http://schemas.microsoft.com/office/drawing/2014/main" id="{6063915B-82A1-4F1C-B5C6-3E18DDD97232}"/>
              </a:ext>
            </a:extLst>
          </p:cNvPr>
          <p:cNvSpPr>
            <a:spLocks noGrp="1"/>
          </p:cNvSpPr>
          <p:nvPr>
            <p:ph type="subTitle" idx="1"/>
          </p:nvPr>
        </p:nvSpPr>
        <p:spPr>
          <a:xfrm>
            <a:off x="827086" y="1740302"/>
            <a:ext cx="5280027" cy="587375"/>
          </a:xfrm>
        </p:spPr>
        <p:txBody>
          <a:bodyPr rtlCol="0">
            <a:normAutofit/>
          </a:bodyPr>
          <a:lstStyle/>
          <a:p>
            <a:pPr rtl="0"/>
            <a:r>
              <a:rPr lang="es-ES" dirty="0"/>
              <a:t>Publicaciones corporativas</a:t>
            </a:r>
          </a:p>
        </p:txBody>
      </p:sp>
      <p:sp>
        <p:nvSpPr>
          <p:cNvPr id="4" name="CuadroTexto 3">
            <a:extLst>
              <a:ext uri="{FF2B5EF4-FFF2-40B4-BE49-F238E27FC236}">
                <a16:creationId xmlns:a16="http://schemas.microsoft.com/office/drawing/2014/main" id="{165877C3-0516-4DB9-AF8B-9C0C1A982149}"/>
              </a:ext>
            </a:extLst>
          </p:cNvPr>
          <p:cNvSpPr txBox="1"/>
          <p:nvPr/>
        </p:nvSpPr>
        <p:spPr>
          <a:xfrm>
            <a:off x="644925" y="2430048"/>
            <a:ext cx="6086475" cy="3416320"/>
          </a:xfrm>
          <a:prstGeom prst="rect">
            <a:avLst/>
          </a:prstGeom>
          <a:noFill/>
        </p:spPr>
        <p:txBody>
          <a:bodyPr wrap="square" rtlCol="0">
            <a:spAutoFit/>
          </a:bodyPr>
          <a:lstStyle/>
          <a:p>
            <a:r>
              <a:rPr lang="es-ES" i="1" dirty="0"/>
              <a:t>“El Community Manager no debe temer ser más ligero y desenfadado cuando lo crea oportuno. Dejar un comentario cómico, comentar un evento deportivo o simplemente opinar sobre cualquier tema no controvertido mejora la imagen de la marca en la red, al dotarla de un componente humano.”</a:t>
            </a:r>
            <a:endParaRPr lang="es-ES" dirty="0"/>
          </a:p>
          <a:p>
            <a:endParaRPr lang="es-ES" dirty="0"/>
          </a:p>
          <a:p>
            <a:r>
              <a:rPr lang="es-ES" dirty="0"/>
              <a:t>El objetivo es mejorar la marca, captar clientela, llegar directamente al cliente, humanizar las relaciones comerciales personalizando las comunicaciones, fidelizar clientes, crecer en las redes, para ello tendremos que pelear cliente a cliente, si todos colaboramos en la línea correcta que nos marquen nuestros profesionales seguro que lo conseguimos.</a:t>
            </a:r>
          </a:p>
        </p:txBody>
      </p:sp>
      <p:sp>
        <p:nvSpPr>
          <p:cNvPr id="6" name="Diagrama de flujo: proceso alternativo 5">
            <a:extLst>
              <a:ext uri="{FF2B5EF4-FFF2-40B4-BE49-F238E27FC236}">
                <a16:creationId xmlns:a16="http://schemas.microsoft.com/office/drawing/2014/main" id="{4E7F4D06-BE67-4F8B-B45D-5141B2CFC78D}"/>
              </a:ext>
            </a:extLst>
          </p:cNvPr>
          <p:cNvSpPr/>
          <p:nvPr/>
        </p:nvSpPr>
        <p:spPr>
          <a:xfrm>
            <a:off x="1162050" y="920159"/>
            <a:ext cx="4610100" cy="587375"/>
          </a:xfrm>
          <a:prstGeom prst="flowChartAlternateProcess">
            <a:avLst/>
          </a:prstGeom>
          <a:gradFill flip="none" rotWithShape="1">
            <a:gsLst>
              <a:gs pos="0">
                <a:srgbClr val="F07D5A">
                  <a:shade val="30000"/>
                  <a:satMod val="115000"/>
                </a:srgbClr>
              </a:gs>
              <a:gs pos="50000">
                <a:srgbClr val="F07D5A">
                  <a:shade val="67500"/>
                  <a:satMod val="115000"/>
                </a:srgbClr>
              </a:gs>
              <a:gs pos="100000">
                <a:srgbClr val="F07D5A">
                  <a:shade val="100000"/>
                  <a:satMod val="115000"/>
                </a:srgbClr>
              </a:gs>
            </a:gsLst>
            <a:lin ang="54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REDES SOCIALES</a:t>
            </a:r>
          </a:p>
        </p:txBody>
      </p:sp>
    </p:spTree>
    <p:extLst>
      <p:ext uri="{BB962C8B-B14F-4D97-AF65-F5344CB8AC3E}">
        <p14:creationId xmlns:p14="http://schemas.microsoft.com/office/powerpoint/2010/main" val="26420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8" name="Rectángulo 2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0" name="Imagen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4" name="Imagen 3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ángulo: esquinas redondeadas 4">
            <a:hlinkClick r:id="rId6"/>
            <a:extLst>
              <a:ext uri="{FF2B5EF4-FFF2-40B4-BE49-F238E27FC236}">
                <a16:creationId xmlns:a16="http://schemas.microsoft.com/office/drawing/2014/main" id="{0E31A7B8-B6CA-424F-98E3-D90554F7DC63}"/>
              </a:ext>
            </a:extLst>
          </p:cNvPr>
          <p:cNvSpPr/>
          <p:nvPr/>
        </p:nvSpPr>
        <p:spPr>
          <a:xfrm>
            <a:off x="2063517" y="999946"/>
            <a:ext cx="3352128" cy="104820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6" name="CuadroTexto 5">
            <a:extLst>
              <a:ext uri="{FF2B5EF4-FFF2-40B4-BE49-F238E27FC236}">
                <a16:creationId xmlns:a16="http://schemas.microsoft.com/office/drawing/2014/main" id="{1BC287BE-FC2F-4527-8DEF-715CC1D13AAD}"/>
              </a:ext>
            </a:extLst>
          </p:cNvPr>
          <p:cNvSpPr txBox="1"/>
          <p:nvPr/>
        </p:nvSpPr>
        <p:spPr>
          <a:xfrm>
            <a:off x="957951" y="2447930"/>
            <a:ext cx="6147700" cy="1477328"/>
          </a:xfrm>
          <a:prstGeom prst="rect">
            <a:avLst/>
          </a:prstGeom>
          <a:noFill/>
        </p:spPr>
        <p:txBody>
          <a:bodyPr wrap="square" rtlCol="0">
            <a:spAutoFit/>
          </a:bodyPr>
          <a:lstStyle/>
          <a:p>
            <a:r>
              <a:rPr lang="es-ES" dirty="0"/>
              <a:t>Instagram España es de reciente creación pero es la red que más fotos publica, tiene gran difusión entre los jóvenes, es bueno abrir un perfil empresarial, si ya se tiene se puede cambiar.</a:t>
            </a:r>
          </a:p>
          <a:p>
            <a:endParaRPr lang="es-ES" dirty="0"/>
          </a:p>
          <a:p>
            <a:endParaRPr lang="es-ES" dirty="0"/>
          </a:p>
        </p:txBody>
      </p:sp>
      <p:sp>
        <p:nvSpPr>
          <p:cNvPr id="27" name="Diagrama de flujo: conector 26">
            <a:extLst>
              <a:ext uri="{FF2B5EF4-FFF2-40B4-BE49-F238E27FC236}">
                <a16:creationId xmlns:a16="http://schemas.microsoft.com/office/drawing/2014/main" id="{454D05E4-2796-47E8-B529-E98879BFB9E4}"/>
              </a:ext>
            </a:extLst>
          </p:cNvPr>
          <p:cNvSpPr/>
          <p:nvPr/>
        </p:nvSpPr>
        <p:spPr>
          <a:xfrm>
            <a:off x="497674" y="251460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orma libre: forma 9">
            <a:extLst>
              <a:ext uri="{FF2B5EF4-FFF2-40B4-BE49-F238E27FC236}">
                <a16:creationId xmlns:a16="http://schemas.microsoft.com/office/drawing/2014/main" id="{C3BE35C0-7B42-49DD-9ED1-4654BA1A381E}"/>
              </a:ext>
            </a:extLst>
          </p:cNvPr>
          <p:cNvSpPr/>
          <p:nvPr/>
        </p:nvSpPr>
        <p:spPr>
          <a:xfrm>
            <a:off x="3544329" y="895125"/>
            <a:ext cx="2319113" cy="1153025"/>
          </a:xfrm>
          <a:custGeom>
            <a:avLst/>
            <a:gdLst>
              <a:gd name="connsiteX0" fmla="*/ 0 w 2319113"/>
              <a:gd name="connsiteY0" fmla="*/ 0 h 1182299"/>
              <a:gd name="connsiteX1" fmla="*/ 2319113 w 2319113"/>
              <a:gd name="connsiteY1" fmla="*/ 0 h 1182299"/>
              <a:gd name="connsiteX2" fmla="*/ 2319113 w 2319113"/>
              <a:gd name="connsiteY2" fmla="*/ 1182299 h 1182299"/>
              <a:gd name="connsiteX3" fmla="*/ 0 w 2319113"/>
              <a:gd name="connsiteY3" fmla="*/ 1182299 h 1182299"/>
              <a:gd name="connsiteX4" fmla="*/ 0 w 2319113"/>
              <a:gd name="connsiteY4" fmla="*/ 0 h 11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113" h="1182299">
                <a:moveTo>
                  <a:pt x="0" y="0"/>
                </a:moveTo>
                <a:lnTo>
                  <a:pt x="2319113" y="0"/>
                </a:lnTo>
                <a:lnTo>
                  <a:pt x="2319113" y="1182299"/>
                </a:lnTo>
                <a:lnTo>
                  <a:pt x="0" y="1182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Instagram</a:t>
            </a:r>
          </a:p>
        </p:txBody>
      </p:sp>
      <p:pic>
        <p:nvPicPr>
          <p:cNvPr id="11" name="Imagen 10" descr="Imagen que contiene dibujo, alimentos&#10;&#10;Descripción generada automáticamente">
            <a:extLst>
              <a:ext uri="{FF2B5EF4-FFF2-40B4-BE49-F238E27FC236}">
                <a16:creationId xmlns:a16="http://schemas.microsoft.com/office/drawing/2014/main" id="{905D6803-4379-4799-80CC-2D26B3479B9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0800000" flipV="1">
            <a:off x="2392846" y="1222230"/>
            <a:ext cx="604837" cy="603635"/>
          </a:xfrm>
          <a:prstGeom prst="rect">
            <a:avLst/>
          </a:prstGeom>
        </p:spPr>
      </p:pic>
      <p:pic>
        <p:nvPicPr>
          <p:cNvPr id="3" name="Imagen 2" descr="Captura de pantalla con letras y números&#10;&#10;Descripción generada automáticamente">
            <a:extLst>
              <a:ext uri="{FF2B5EF4-FFF2-40B4-BE49-F238E27FC236}">
                <a16:creationId xmlns:a16="http://schemas.microsoft.com/office/drawing/2014/main" id="{D1EF2328-3190-4158-9879-CBDC6AE52295}"/>
              </a:ext>
            </a:extLst>
          </p:cNvPr>
          <p:cNvPicPr>
            <a:picLocks noChangeAspect="1"/>
          </p:cNvPicPr>
          <p:nvPr/>
        </p:nvPicPr>
        <p:blipFill>
          <a:blip r:embed="rId8"/>
          <a:stretch>
            <a:fillRect/>
          </a:stretch>
        </p:blipFill>
        <p:spPr>
          <a:xfrm>
            <a:off x="7560473" y="3429000"/>
            <a:ext cx="4631527" cy="3429001"/>
          </a:xfrm>
          <a:prstGeom prst="rect">
            <a:avLst/>
          </a:prstGeom>
        </p:spPr>
      </p:pic>
      <p:pic>
        <p:nvPicPr>
          <p:cNvPr id="14" name="Imagen 13">
            <a:extLst>
              <a:ext uri="{FF2B5EF4-FFF2-40B4-BE49-F238E27FC236}">
                <a16:creationId xmlns:a16="http://schemas.microsoft.com/office/drawing/2014/main" id="{CF507008-E090-436D-B17C-A8F0E8108F0D}"/>
              </a:ext>
            </a:extLst>
          </p:cNvPr>
          <p:cNvPicPr>
            <a:picLocks noChangeAspect="1"/>
          </p:cNvPicPr>
          <p:nvPr/>
        </p:nvPicPr>
        <p:blipFill>
          <a:blip r:embed="rId9"/>
          <a:srcRect/>
          <a:stretch/>
        </p:blipFill>
        <p:spPr>
          <a:xfrm>
            <a:off x="7560472" y="-4"/>
            <a:ext cx="4631527" cy="3283893"/>
          </a:xfrm>
          <a:prstGeom prst="rect">
            <a:avLst/>
          </a:prstGeom>
        </p:spPr>
      </p:pic>
      <p:pic>
        <p:nvPicPr>
          <p:cNvPr id="2" name="Elementos multimedia en línea 1" title="Cambiar cuenta de Instagram a perfil de empresa">
            <a:hlinkClick r:id="" action="ppaction://media"/>
            <a:extLst>
              <a:ext uri="{FF2B5EF4-FFF2-40B4-BE49-F238E27FC236}">
                <a16:creationId xmlns:a16="http://schemas.microsoft.com/office/drawing/2014/main" id="{1BDE08DD-F854-4CBD-BF56-6E4BBF29B87A}"/>
              </a:ext>
            </a:extLst>
          </p:cNvPr>
          <p:cNvPicPr>
            <a:picLocks noRot="1" noChangeAspect="1"/>
          </p:cNvPicPr>
          <p:nvPr>
            <a:videoFile r:link="rId1"/>
          </p:nvPr>
        </p:nvPicPr>
        <p:blipFill>
          <a:blip r:embed="rId10"/>
          <a:stretch>
            <a:fillRect/>
          </a:stretch>
        </p:blipFill>
        <p:spPr>
          <a:xfrm>
            <a:off x="1467260" y="3523510"/>
            <a:ext cx="4323112" cy="3239980"/>
          </a:xfrm>
          <a:prstGeom prst="rect">
            <a:avLst/>
          </a:prstGeom>
        </p:spPr>
      </p:pic>
    </p:spTree>
    <p:extLst>
      <p:ext uri="{BB962C8B-B14F-4D97-AF65-F5344CB8AC3E}">
        <p14:creationId xmlns:p14="http://schemas.microsoft.com/office/powerpoint/2010/main" val="90400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8" name="Rectángulo 2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0" name="Imagen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4" name="Imagen 3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ángulo: esquinas redondeadas 4">
            <a:hlinkClick r:id="rId5"/>
            <a:extLst>
              <a:ext uri="{FF2B5EF4-FFF2-40B4-BE49-F238E27FC236}">
                <a16:creationId xmlns:a16="http://schemas.microsoft.com/office/drawing/2014/main" id="{0E31A7B8-B6CA-424F-98E3-D90554F7DC63}"/>
              </a:ext>
            </a:extLst>
          </p:cNvPr>
          <p:cNvSpPr/>
          <p:nvPr/>
        </p:nvSpPr>
        <p:spPr>
          <a:xfrm>
            <a:off x="2011894" y="999946"/>
            <a:ext cx="3352128" cy="104820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6" name="CuadroTexto 5">
            <a:extLst>
              <a:ext uri="{FF2B5EF4-FFF2-40B4-BE49-F238E27FC236}">
                <a16:creationId xmlns:a16="http://schemas.microsoft.com/office/drawing/2014/main" id="{1BC287BE-FC2F-4527-8DEF-715CC1D13AAD}"/>
              </a:ext>
            </a:extLst>
          </p:cNvPr>
          <p:cNvSpPr txBox="1"/>
          <p:nvPr/>
        </p:nvSpPr>
        <p:spPr>
          <a:xfrm>
            <a:off x="926145" y="2305657"/>
            <a:ext cx="6147700" cy="4801314"/>
          </a:xfrm>
          <a:prstGeom prst="rect">
            <a:avLst/>
          </a:prstGeom>
          <a:noFill/>
        </p:spPr>
        <p:txBody>
          <a:bodyPr wrap="square" rtlCol="0">
            <a:spAutoFit/>
          </a:bodyPr>
          <a:lstStyle/>
          <a:p>
            <a:r>
              <a:rPr lang="es-ES" dirty="0"/>
              <a:t>Es la red comercial por excelencia, se puede contactar con todo tipo de profesionales, es muy utilizada empresarialmente, los perfiles en esta red deberían ser individuales y todos suscritos a la web corporativa de España.</a:t>
            </a:r>
          </a:p>
          <a:p>
            <a:endParaRPr lang="es-ES" dirty="0"/>
          </a:p>
          <a:p>
            <a:r>
              <a:rPr lang="es-ES" dirty="0"/>
              <a:t>Estar presente y unidos mejora la imagen de la compañía, todos deberíamos seguir a PV España.</a:t>
            </a:r>
          </a:p>
          <a:p>
            <a:endParaRPr lang="es-ES" dirty="0"/>
          </a:p>
          <a:p>
            <a:r>
              <a:rPr lang="es-ES" dirty="0"/>
              <a:t>En ésta red es donde más contactos a nivel  de empresas podemos encontrar, es importante tener recomendaciones y el perfil actualizado, todas las empresas tienen un perfil humano detrás. Con la revolución digital por la crisis otras redes como </a:t>
            </a:r>
            <a:r>
              <a:rPr lang="es-ES" dirty="0" err="1"/>
              <a:t>Xing</a:t>
            </a:r>
            <a:r>
              <a:rPr lang="es-ES" dirty="0"/>
              <a:t>, Viadeo, están empezando a activarse.</a:t>
            </a:r>
          </a:p>
          <a:p>
            <a:r>
              <a:rPr lang="es-ES" dirty="0">
                <a:hlinkClick r:id="rId6"/>
              </a:rPr>
              <a:t>https://www.websa100.com/blog/mas-alla-de-linkedin-7-redes-sociales-profesionales-para-triunfar/</a:t>
            </a:r>
            <a:endParaRPr lang="es-ES" dirty="0"/>
          </a:p>
          <a:p>
            <a:endParaRPr lang="es-ES" dirty="0"/>
          </a:p>
          <a:p>
            <a:endParaRPr lang="es-ES" dirty="0"/>
          </a:p>
        </p:txBody>
      </p:sp>
      <p:sp>
        <p:nvSpPr>
          <p:cNvPr id="27" name="Diagrama de flujo: conector 26">
            <a:extLst>
              <a:ext uri="{FF2B5EF4-FFF2-40B4-BE49-F238E27FC236}">
                <a16:creationId xmlns:a16="http://schemas.microsoft.com/office/drawing/2014/main" id="{454D05E4-2796-47E8-B529-E98879BFB9E4}"/>
              </a:ext>
            </a:extLst>
          </p:cNvPr>
          <p:cNvSpPr/>
          <p:nvPr/>
        </p:nvSpPr>
        <p:spPr>
          <a:xfrm>
            <a:off x="520829" y="2419189"/>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Imagen 9" descr="Imagen que contiene dibujo, señal&#10;&#10;Descripción generada automáticamente">
            <a:extLst>
              <a:ext uri="{FF2B5EF4-FFF2-40B4-BE49-F238E27FC236}">
                <a16:creationId xmlns:a16="http://schemas.microsoft.com/office/drawing/2014/main" id="{1F7F32F7-8A24-49D1-A34E-F7CFDF7EAC9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43873" y="1257453"/>
            <a:ext cx="579886" cy="527132"/>
          </a:xfrm>
          <a:prstGeom prst="rect">
            <a:avLst/>
          </a:prstGeom>
        </p:spPr>
      </p:pic>
      <p:sp>
        <p:nvSpPr>
          <p:cNvPr id="11" name="Forma libre: forma 10">
            <a:extLst>
              <a:ext uri="{FF2B5EF4-FFF2-40B4-BE49-F238E27FC236}">
                <a16:creationId xmlns:a16="http://schemas.microsoft.com/office/drawing/2014/main" id="{0A233082-1A85-437B-9217-D0F769DBC996}"/>
              </a:ext>
            </a:extLst>
          </p:cNvPr>
          <p:cNvSpPr/>
          <p:nvPr/>
        </p:nvSpPr>
        <p:spPr>
          <a:xfrm>
            <a:off x="3255738" y="999946"/>
            <a:ext cx="2108285" cy="1048204"/>
          </a:xfrm>
          <a:custGeom>
            <a:avLst/>
            <a:gdLst>
              <a:gd name="connsiteX0" fmla="*/ 0 w 2108285"/>
              <a:gd name="connsiteY0" fmla="*/ 0 h 1074817"/>
              <a:gd name="connsiteX1" fmla="*/ 2108285 w 2108285"/>
              <a:gd name="connsiteY1" fmla="*/ 0 h 1074817"/>
              <a:gd name="connsiteX2" fmla="*/ 2108285 w 2108285"/>
              <a:gd name="connsiteY2" fmla="*/ 1074817 h 1074817"/>
              <a:gd name="connsiteX3" fmla="*/ 0 w 2108285"/>
              <a:gd name="connsiteY3" fmla="*/ 1074817 h 1074817"/>
              <a:gd name="connsiteX4" fmla="*/ 0 w 2108285"/>
              <a:gd name="connsiteY4" fmla="*/ 0 h 107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85" h="1074817">
                <a:moveTo>
                  <a:pt x="0" y="0"/>
                </a:moveTo>
                <a:lnTo>
                  <a:pt x="2108285" y="0"/>
                </a:lnTo>
                <a:lnTo>
                  <a:pt x="2108285" y="1074817"/>
                </a:lnTo>
                <a:lnTo>
                  <a:pt x="0" y="1074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Linkedin</a:t>
            </a:r>
          </a:p>
        </p:txBody>
      </p:sp>
      <p:pic>
        <p:nvPicPr>
          <p:cNvPr id="2" name="Imagen 1">
            <a:extLst>
              <a:ext uri="{FF2B5EF4-FFF2-40B4-BE49-F238E27FC236}">
                <a16:creationId xmlns:a16="http://schemas.microsoft.com/office/drawing/2014/main" id="{D5A7E9CF-8E76-42EF-A9FA-AF270B960450}"/>
              </a:ext>
            </a:extLst>
          </p:cNvPr>
          <p:cNvPicPr>
            <a:picLocks noChangeAspect="1"/>
          </p:cNvPicPr>
          <p:nvPr/>
        </p:nvPicPr>
        <p:blipFill>
          <a:blip r:embed="rId8"/>
          <a:srcRect/>
          <a:stretch/>
        </p:blipFill>
        <p:spPr>
          <a:xfrm>
            <a:off x="7558638" y="-3"/>
            <a:ext cx="4633362" cy="3271520"/>
          </a:xfrm>
          <a:prstGeom prst="rect">
            <a:avLst/>
          </a:prstGeom>
        </p:spPr>
      </p:pic>
      <p:pic>
        <p:nvPicPr>
          <p:cNvPr id="13" name="Imagen 12">
            <a:extLst>
              <a:ext uri="{FF2B5EF4-FFF2-40B4-BE49-F238E27FC236}">
                <a16:creationId xmlns:a16="http://schemas.microsoft.com/office/drawing/2014/main" id="{D1E70BD7-8F3D-4E94-B46A-316137E1EC4B}"/>
              </a:ext>
            </a:extLst>
          </p:cNvPr>
          <p:cNvPicPr>
            <a:picLocks noChangeAspect="1"/>
          </p:cNvPicPr>
          <p:nvPr/>
        </p:nvPicPr>
        <p:blipFill>
          <a:blip r:embed="rId9"/>
          <a:srcRect/>
          <a:stretch/>
        </p:blipFill>
        <p:spPr>
          <a:xfrm>
            <a:off x="7557720" y="3429000"/>
            <a:ext cx="4633362" cy="3429000"/>
          </a:xfrm>
          <a:prstGeom prst="rect">
            <a:avLst/>
          </a:prstGeom>
        </p:spPr>
      </p:pic>
      <p:sp>
        <p:nvSpPr>
          <p:cNvPr id="14" name="Diagrama de flujo: conector 13">
            <a:extLst>
              <a:ext uri="{FF2B5EF4-FFF2-40B4-BE49-F238E27FC236}">
                <a16:creationId xmlns:a16="http://schemas.microsoft.com/office/drawing/2014/main" id="{1B311043-E182-4770-AF90-C02FFD484204}"/>
              </a:ext>
            </a:extLst>
          </p:cNvPr>
          <p:cNvSpPr/>
          <p:nvPr/>
        </p:nvSpPr>
        <p:spPr>
          <a:xfrm>
            <a:off x="579157" y="377223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Diagrama de flujo: conector 14">
            <a:extLst>
              <a:ext uri="{FF2B5EF4-FFF2-40B4-BE49-F238E27FC236}">
                <a16:creationId xmlns:a16="http://schemas.microsoft.com/office/drawing/2014/main" id="{2C96D45A-3870-4E9B-8189-7CC833BC2896}"/>
              </a:ext>
            </a:extLst>
          </p:cNvPr>
          <p:cNvSpPr/>
          <p:nvPr/>
        </p:nvSpPr>
        <p:spPr>
          <a:xfrm>
            <a:off x="579156" y="4606301"/>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087069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8" name="Rectángulo 2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0" name="Imagen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4" name="Imagen 3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A850B972-0B7A-40CD-9E79-07E8A87AB03C}"/>
              </a:ext>
            </a:extLst>
          </p:cNvPr>
          <p:cNvSpPr>
            <a:spLocks noGrp="1"/>
          </p:cNvSpPr>
          <p:nvPr>
            <p:ph type="title"/>
          </p:nvPr>
        </p:nvSpPr>
        <p:spPr>
          <a:xfrm>
            <a:off x="8196408" y="0"/>
            <a:ext cx="3352128" cy="1573863"/>
          </a:xfrm>
        </p:spPr>
        <p:txBody>
          <a:bodyPr rtlCol="0">
            <a:normAutofit/>
          </a:bodyPr>
          <a:lstStyle/>
          <a:p>
            <a:pPr algn="l" rtl="0"/>
            <a:r>
              <a:rPr lang="es-ES" sz="2400" b="1" dirty="0"/>
              <a:t>Redes activas en pv</a:t>
            </a:r>
          </a:p>
        </p:txBody>
      </p:sp>
      <p:grpSp>
        <p:nvGrpSpPr>
          <p:cNvPr id="9" name="Grupo 8">
            <a:extLst>
              <a:ext uri="{FF2B5EF4-FFF2-40B4-BE49-F238E27FC236}">
                <a16:creationId xmlns:a16="http://schemas.microsoft.com/office/drawing/2014/main" id="{A4DEAC23-824B-4DA9-9417-DB067453DA36}"/>
              </a:ext>
            </a:extLst>
          </p:cNvPr>
          <p:cNvGrpSpPr/>
          <p:nvPr/>
        </p:nvGrpSpPr>
        <p:grpSpPr>
          <a:xfrm>
            <a:off x="8144915" y="1119933"/>
            <a:ext cx="3560527" cy="5122484"/>
            <a:chOff x="8144915" y="1119933"/>
            <a:chExt cx="3560527" cy="5122484"/>
          </a:xfrm>
        </p:grpSpPr>
        <p:grpSp>
          <p:nvGrpSpPr>
            <p:cNvPr id="3" name="Grupo 2" descr="Iconos">
              <a:extLst>
                <a:ext uri="{FF2B5EF4-FFF2-40B4-BE49-F238E27FC236}">
                  <a16:creationId xmlns:a16="http://schemas.microsoft.com/office/drawing/2014/main" id="{98E66DFC-B58C-4A1B-9DEC-272B6E6F7876}"/>
                </a:ext>
              </a:extLst>
            </p:cNvPr>
            <p:cNvGrpSpPr/>
            <p:nvPr/>
          </p:nvGrpSpPr>
          <p:grpSpPr>
            <a:xfrm>
              <a:off x="8144915" y="2468880"/>
              <a:ext cx="3516838" cy="3773537"/>
              <a:chOff x="8144915" y="2373074"/>
              <a:chExt cx="3516838" cy="3869343"/>
            </a:xfrm>
          </p:grpSpPr>
          <p:sp>
            <p:nvSpPr>
              <p:cNvPr id="5" name="Rectángulo: esquinas redondeadas 4">
                <a:hlinkClick r:id="rId5"/>
                <a:extLst>
                  <a:ext uri="{FF2B5EF4-FFF2-40B4-BE49-F238E27FC236}">
                    <a16:creationId xmlns:a16="http://schemas.microsoft.com/office/drawing/2014/main" id="{0E31A7B8-B6CA-424F-98E3-D90554F7DC63}"/>
                  </a:ext>
                </a:extLst>
              </p:cNvPr>
              <p:cNvSpPr/>
              <p:nvPr/>
            </p:nvSpPr>
            <p:spPr>
              <a:xfrm>
                <a:off x="8144915" y="2426815"/>
                <a:ext cx="3352128" cy="107481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7" name="Forma libre: forma 6">
                <a:extLst>
                  <a:ext uri="{FF2B5EF4-FFF2-40B4-BE49-F238E27FC236}">
                    <a16:creationId xmlns:a16="http://schemas.microsoft.com/office/drawing/2014/main" id="{99174E9C-BFDF-4574-BC6F-E8C0BF4D7CA8}"/>
                  </a:ext>
                </a:extLst>
              </p:cNvPr>
              <p:cNvSpPr/>
              <p:nvPr/>
            </p:nvSpPr>
            <p:spPr>
              <a:xfrm>
                <a:off x="9342640" y="2373074"/>
                <a:ext cx="2319113" cy="1182299"/>
              </a:xfrm>
              <a:custGeom>
                <a:avLst/>
                <a:gdLst>
                  <a:gd name="connsiteX0" fmla="*/ 0 w 2319113"/>
                  <a:gd name="connsiteY0" fmla="*/ 0 h 1182299"/>
                  <a:gd name="connsiteX1" fmla="*/ 2319113 w 2319113"/>
                  <a:gd name="connsiteY1" fmla="*/ 0 h 1182299"/>
                  <a:gd name="connsiteX2" fmla="*/ 2319113 w 2319113"/>
                  <a:gd name="connsiteY2" fmla="*/ 1182299 h 1182299"/>
                  <a:gd name="connsiteX3" fmla="*/ 0 w 2319113"/>
                  <a:gd name="connsiteY3" fmla="*/ 1182299 h 1182299"/>
                  <a:gd name="connsiteX4" fmla="*/ 0 w 2319113"/>
                  <a:gd name="connsiteY4" fmla="*/ 0 h 11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113" h="1182299">
                    <a:moveTo>
                      <a:pt x="0" y="0"/>
                    </a:moveTo>
                    <a:lnTo>
                      <a:pt x="2319113" y="0"/>
                    </a:lnTo>
                    <a:lnTo>
                      <a:pt x="2319113" y="1182299"/>
                    </a:lnTo>
                    <a:lnTo>
                      <a:pt x="0" y="1182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Facebook</a:t>
                </a:r>
              </a:p>
            </p:txBody>
          </p:sp>
          <p:sp>
            <p:nvSpPr>
              <p:cNvPr id="8" name="Rectángulo: esquinas redondeadas 7">
                <a:hlinkClick r:id="rId6"/>
                <a:extLst>
                  <a:ext uri="{FF2B5EF4-FFF2-40B4-BE49-F238E27FC236}">
                    <a16:creationId xmlns:a16="http://schemas.microsoft.com/office/drawing/2014/main" id="{DBED0B7C-E539-4D4B-BF05-75CC825B0475}"/>
                  </a:ext>
                </a:extLst>
              </p:cNvPr>
              <p:cNvSpPr/>
              <p:nvPr/>
            </p:nvSpPr>
            <p:spPr>
              <a:xfrm>
                <a:off x="8144915" y="3824078"/>
                <a:ext cx="3352128" cy="107481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1" name="Forma libre: forma 10">
                <a:extLst>
                  <a:ext uri="{FF2B5EF4-FFF2-40B4-BE49-F238E27FC236}">
                    <a16:creationId xmlns:a16="http://schemas.microsoft.com/office/drawing/2014/main" id="{574A0DA8-B165-4FEF-BD58-E153E20B3DE4}"/>
                  </a:ext>
                </a:extLst>
              </p:cNvPr>
              <p:cNvSpPr/>
              <p:nvPr/>
            </p:nvSpPr>
            <p:spPr>
              <a:xfrm>
                <a:off x="9386329" y="3824078"/>
                <a:ext cx="2108285" cy="1074817"/>
              </a:xfrm>
              <a:custGeom>
                <a:avLst/>
                <a:gdLst>
                  <a:gd name="connsiteX0" fmla="*/ 0 w 2108285"/>
                  <a:gd name="connsiteY0" fmla="*/ 0 h 1074817"/>
                  <a:gd name="connsiteX1" fmla="*/ 2108285 w 2108285"/>
                  <a:gd name="connsiteY1" fmla="*/ 0 h 1074817"/>
                  <a:gd name="connsiteX2" fmla="*/ 2108285 w 2108285"/>
                  <a:gd name="connsiteY2" fmla="*/ 1074817 h 1074817"/>
                  <a:gd name="connsiteX3" fmla="*/ 0 w 2108285"/>
                  <a:gd name="connsiteY3" fmla="*/ 1074817 h 1074817"/>
                  <a:gd name="connsiteX4" fmla="*/ 0 w 2108285"/>
                  <a:gd name="connsiteY4" fmla="*/ 0 h 107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85" h="1074817">
                    <a:moveTo>
                      <a:pt x="0" y="0"/>
                    </a:moveTo>
                    <a:lnTo>
                      <a:pt x="2108285" y="0"/>
                    </a:lnTo>
                    <a:lnTo>
                      <a:pt x="2108285" y="1074817"/>
                    </a:lnTo>
                    <a:lnTo>
                      <a:pt x="0" y="1074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Twitter</a:t>
                </a:r>
              </a:p>
            </p:txBody>
          </p:sp>
          <p:sp>
            <p:nvSpPr>
              <p:cNvPr id="12" name="Rectángulo: esquinas redondeadas 11">
                <a:hlinkClick r:id="rId7"/>
                <a:extLst>
                  <a:ext uri="{FF2B5EF4-FFF2-40B4-BE49-F238E27FC236}">
                    <a16:creationId xmlns:a16="http://schemas.microsoft.com/office/drawing/2014/main" id="{E09BD1A7-76DC-4207-BC7C-D205191895E2}"/>
                  </a:ext>
                </a:extLst>
              </p:cNvPr>
              <p:cNvSpPr/>
              <p:nvPr/>
            </p:nvSpPr>
            <p:spPr>
              <a:xfrm>
                <a:off x="8144915" y="5167600"/>
                <a:ext cx="3352128" cy="107481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4" name="Forma libre: forma 13">
                <a:extLst>
                  <a:ext uri="{FF2B5EF4-FFF2-40B4-BE49-F238E27FC236}">
                    <a16:creationId xmlns:a16="http://schemas.microsoft.com/office/drawing/2014/main" id="{ABF5366D-C404-44B8-838B-E3174F16338E}"/>
                  </a:ext>
                </a:extLst>
              </p:cNvPr>
              <p:cNvSpPr/>
              <p:nvPr/>
            </p:nvSpPr>
            <p:spPr>
              <a:xfrm>
                <a:off x="9386329" y="5167600"/>
                <a:ext cx="2108285" cy="1074817"/>
              </a:xfrm>
              <a:custGeom>
                <a:avLst/>
                <a:gdLst>
                  <a:gd name="connsiteX0" fmla="*/ 0 w 2108285"/>
                  <a:gd name="connsiteY0" fmla="*/ 0 h 1074817"/>
                  <a:gd name="connsiteX1" fmla="*/ 2108285 w 2108285"/>
                  <a:gd name="connsiteY1" fmla="*/ 0 h 1074817"/>
                  <a:gd name="connsiteX2" fmla="*/ 2108285 w 2108285"/>
                  <a:gd name="connsiteY2" fmla="*/ 1074817 h 1074817"/>
                  <a:gd name="connsiteX3" fmla="*/ 0 w 2108285"/>
                  <a:gd name="connsiteY3" fmla="*/ 1074817 h 1074817"/>
                  <a:gd name="connsiteX4" fmla="*/ 0 w 2108285"/>
                  <a:gd name="connsiteY4" fmla="*/ 0 h 107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85" h="1074817">
                    <a:moveTo>
                      <a:pt x="0" y="0"/>
                    </a:moveTo>
                    <a:lnTo>
                      <a:pt x="2108285" y="0"/>
                    </a:lnTo>
                    <a:lnTo>
                      <a:pt x="2108285" y="1074817"/>
                    </a:lnTo>
                    <a:lnTo>
                      <a:pt x="0" y="1074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Linkedin</a:t>
                </a:r>
              </a:p>
            </p:txBody>
          </p:sp>
        </p:grpSp>
        <p:grpSp>
          <p:nvGrpSpPr>
            <p:cNvPr id="6" name="Grupo 5">
              <a:extLst>
                <a:ext uri="{FF2B5EF4-FFF2-40B4-BE49-F238E27FC236}">
                  <a16:creationId xmlns:a16="http://schemas.microsoft.com/office/drawing/2014/main" id="{1B91D16F-D7C9-4F30-A349-0ABEEF88AF14}"/>
                </a:ext>
              </a:extLst>
            </p:cNvPr>
            <p:cNvGrpSpPr/>
            <p:nvPr/>
          </p:nvGrpSpPr>
          <p:grpSpPr>
            <a:xfrm>
              <a:off x="8144915" y="1119933"/>
              <a:ext cx="3560527" cy="1156961"/>
              <a:chOff x="8144915" y="1119933"/>
              <a:chExt cx="3560527" cy="1156961"/>
            </a:xfrm>
          </p:grpSpPr>
          <p:sp>
            <p:nvSpPr>
              <p:cNvPr id="19" name="Rectángulo: esquinas redondeadas 18">
                <a:hlinkClick r:id="rId8"/>
                <a:extLst>
                  <a:ext uri="{FF2B5EF4-FFF2-40B4-BE49-F238E27FC236}">
                    <a16:creationId xmlns:a16="http://schemas.microsoft.com/office/drawing/2014/main" id="{16E31C66-D820-4F05-9CCD-CA1695A7929F}"/>
                  </a:ext>
                </a:extLst>
              </p:cNvPr>
              <p:cNvSpPr/>
              <p:nvPr/>
            </p:nvSpPr>
            <p:spPr>
              <a:xfrm>
                <a:off x="8144915" y="1228690"/>
                <a:ext cx="3352128" cy="104820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20" name="Forma libre: forma 19">
                <a:extLst>
                  <a:ext uri="{FF2B5EF4-FFF2-40B4-BE49-F238E27FC236}">
                    <a16:creationId xmlns:a16="http://schemas.microsoft.com/office/drawing/2014/main" id="{2834EEBB-E986-427A-8F54-D85FDA9400E8}"/>
                  </a:ext>
                </a:extLst>
              </p:cNvPr>
              <p:cNvSpPr/>
              <p:nvPr/>
            </p:nvSpPr>
            <p:spPr>
              <a:xfrm>
                <a:off x="9386329" y="1119933"/>
                <a:ext cx="2319113" cy="1153025"/>
              </a:xfrm>
              <a:custGeom>
                <a:avLst/>
                <a:gdLst>
                  <a:gd name="connsiteX0" fmla="*/ 0 w 2319113"/>
                  <a:gd name="connsiteY0" fmla="*/ 0 h 1182299"/>
                  <a:gd name="connsiteX1" fmla="*/ 2319113 w 2319113"/>
                  <a:gd name="connsiteY1" fmla="*/ 0 h 1182299"/>
                  <a:gd name="connsiteX2" fmla="*/ 2319113 w 2319113"/>
                  <a:gd name="connsiteY2" fmla="*/ 1182299 h 1182299"/>
                  <a:gd name="connsiteX3" fmla="*/ 0 w 2319113"/>
                  <a:gd name="connsiteY3" fmla="*/ 1182299 h 1182299"/>
                  <a:gd name="connsiteX4" fmla="*/ 0 w 2319113"/>
                  <a:gd name="connsiteY4" fmla="*/ 0 h 11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113" h="1182299">
                    <a:moveTo>
                      <a:pt x="0" y="0"/>
                    </a:moveTo>
                    <a:lnTo>
                      <a:pt x="2319113" y="0"/>
                    </a:lnTo>
                    <a:lnTo>
                      <a:pt x="2319113" y="1182299"/>
                    </a:lnTo>
                    <a:lnTo>
                      <a:pt x="0" y="1182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Instagram</a:t>
                </a:r>
              </a:p>
            </p:txBody>
          </p:sp>
          <p:pic>
            <p:nvPicPr>
              <p:cNvPr id="15" name="Imagen 14" descr="Imagen que contiene dibujo, alimentos&#10;&#10;Descripción generada automáticamente">
                <a:extLst>
                  <a:ext uri="{FF2B5EF4-FFF2-40B4-BE49-F238E27FC236}">
                    <a16:creationId xmlns:a16="http://schemas.microsoft.com/office/drawing/2014/main" id="{4E24F21F-395B-4235-9F1C-5DE2AAEDF2D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V="1">
                <a:off x="8388953" y="1429277"/>
                <a:ext cx="604837" cy="603635"/>
              </a:xfrm>
              <a:prstGeom prst="rect">
                <a:avLst/>
              </a:prstGeom>
            </p:spPr>
          </p:pic>
        </p:grpSp>
      </p:grpSp>
      <p:pic>
        <p:nvPicPr>
          <p:cNvPr id="17" name="Imagen 16" descr="Imagen que contiene dibujo, señal&#10;&#10;Descripción generada automáticamente">
            <a:extLst>
              <a:ext uri="{FF2B5EF4-FFF2-40B4-BE49-F238E27FC236}">
                <a16:creationId xmlns:a16="http://schemas.microsoft.com/office/drawing/2014/main" id="{280DFCC9-0477-4613-AEE2-99E7BA6CC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475679" y="5428723"/>
            <a:ext cx="579886" cy="574649"/>
          </a:xfrm>
          <a:prstGeom prst="rect">
            <a:avLst/>
          </a:prstGeom>
        </p:spPr>
      </p:pic>
      <p:pic>
        <p:nvPicPr>
          <p:cNvPr id="22" name="Imagen 21" descr="Imagen que contiene camiseta&#10;&#10;Descripción generada automáticamente">
            <a:extLst>
              <a:ext uri="{FF2B5EF4-FFF2-40B4-BE49-F238E27FC236}">
                <a16:creationId xmlns:a16="http://schemas.microsoft.com/office/drawing/2014/main" id="{A4958CFA-39F7-4A75-AA88-F6F92D27480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439391" y="4072991"/>
            <a:ext cx="652462" cy="652462"/>
          </a:xfrm>
          <a:prstGeom prst="rect">
            <a:avLst/>
          </a:prstGeom>
        </p:spPr>
      </p:pic>
      <p:pic>
        <p:nvPicPr>
          <p:cNvPr id="24" name="Imagen 23" descr="Imagen que contiene dibujo, señal, plato&#10;&#10;Descripción generada automáticamente">
            <a:extLst>
              <a:ext uri="{FF2B5EF4-FFF2-40B4-BE49-F238E27FC236}">
                <a16:creationId xmlns:a16="http://schemas.microsoft.com/office/drawing/2014/main" id="{6C0FA5F9-5E83-4580-9A35-2A49ADD4F20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402051" y="2802553"/>
            <a:ext cx="591739" cy="591739"/>
          </a:xfrm>
          <a:prstGeom prst="rect">
            <a:avLst/>
          </a:prstGeom>
        </p:spPr>
      </p:pic>
      <p:sp>
        <p:nvSpPr>
          <p:cNvPr id="35" name="Rectángulo: esquinas redondeadas 34">
            <a:extLst>
              <a:ext uri="{FF2B5EF4-FFF2-40B4-BE49-F238E27FC236}">
                <a16:creationId xmlns:a16="http://schemas.microsoft.com/office/drawing/2014/main" id="{AC968BCC-A6EB-4828-BC21-4D59463A3445}"/>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Central</a:t>
            </a:r>
          </a:p>
        </p:txBody>
      </p:sp>
      <p:sp>
        <p:nvSpPr>
          <p:cNvPr id="36" name="Rectángulo: esquinas redondeadas 35">
            <a:extLst>
              <a:ext uri="{FF2B5EF4-FFF2-40B4-BE49-F238E27FC236}">
                <a16:creationId xmlns:a16="http://schemas.microsoft.com/office/drawing/2014/main" id="{01002D8D-2AA9-491A-B56A-2F6E8C5CC9B4}"/>
              </a:ext>
            </a:extLst>
          </p:cNvPr>
          <p:cNvSpPr/>
          <p:nvPr/>
        </p:nvSpPr>
        <p:spPr>
          <a:xfrm>
            <a:off x="1098904" y="3079904"/>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Algunos Sites</a:t>
            </a:r>
          </a:p>
        </p:txBody>
      </p:sp>
      <p:grpSp>
        <p:nvGrpSpPr>
          <p:cNvPr id="43" name="Grupo 42">
            <a:extLst>
              <a:ext uri="{FF2B5EF4-FFF2-40B4-BE49-F238E27FC236}">
                <a16:creationId xmlns:a16="http://schemas.microsoft.com/office/drawing/2014/main" id="{0F126C73-AE95-4397-BD96-D3A7C43A8F55}"/>
              </a:ext>
            </a:extLst>
          </p:cNvPr>
          <p:cNvGrpSpPr/>
          <p:nvPr/>
        </p:nvGrpSpPr>
        <p:grpSpPr>
          <a:xfrm>
            <a:off x="101727" y="1419258"/>
            <a:ext cx="7418090" cy="1482479"/>
            <a:chOff x="16472" y="660854"/>
            <a:chExt cx="7418090" cy="1482479"/>
          </a:xfrm>
        </p:grpSpPr>
        <p:sp>
          <p:nvSpPr>
            <p:cNvPr id="31" name="Rectángulo 30">
              <a:extLst>
                <a:ext uri="{FF2B5EF4-FFF2-40B4-BE49-F238E27FC236}">
                  <a16:creationId xmlns:a16="http://schemas.microsoft.com/office/drawing/2014/main" id="{2FC6DCDA-91D6-4167-96E7-A3E0D699048F}"/>
                </a:ext>
              </a:extLst>
            </p:cNvPr>
            <p:cNvSpPr/>
            <p:nvPr/>
          </p:nvSpPr>
          <p:spPr>
            <a:xfrm>
              <a:off x="16472" y="1050036"/>
              <a:ext cx="5173211" cy="400110"/>
            </a:xfrm>
            <a:prstGeom prst="rect">
              <a:avLst/>
            </a:prstGeom>
          </p:spPr>
          <p:txBody>
            <a:bodyPr wrap="none">
              <a:spAutoFit/>
            </a:bodyPr>
            <a:lstStyle/>
            <a:p>
              <a:r>
                <a:rPr lang="es-ES" sz="2000" dirty="0">
                  <a:hlinkClick r:id="rId5"/>
                </a:rPr>
                <a:t>https://www.facebook.com/pierreetvacancesES/</a:t>
              </a:r>
              <a:endParaRPr lang="es-ES" sz="2000" dirty="0"/>
            </a:p>
          </p:txBody>
        </p:sp>
        <p:sp>
          <p:nvSpPr>
            <p:cNvPr id="37" name="Rectángulo 36">
              <a:extLst>
                <a:ext uri="{FF2B5EF4-FFF2-40B4-BE49-F238E27FC236}">
                  <a16:creationId xmlns:a16="http://schemas.microsoft.com/office/drawing/2014/main" id="{0456525E-A5B5-4A1D-91F7-003152D0F3BA}"/>
                </a:ext>
              </a:extLst>
            </p:cNvPr>
            <p:cNvSpPr/>
            <p:nvPr/>
          </p:nvSpPr>
          <p:spPr>
            <a:xfrm>
              <a:off x="34420" y="660854"/>
              <a:ext cx="6492797" cy="400110"/>
            </a:xfrm>
            <a:prstGeom prst="rect">
              <a:avLst/>
            </a:prstGeom>
          </p:spPr>
          <p:txBody>
            <a:bodyPr wrap="square">
              <a:spAutoFit/>
            </a:bodyPr>
            <a:lstStyle/>
            <a:p>
              <a:r>
                <a:rPr lang="es-ES" sz="2000" dirty="0">
                  <a:hlinkClick r:id="rId8"/>
                </a:rPr>
                <a:t>https://www.instagram.com/pierreetvacances_es/</a:t>
              </a:r>
              <a:endParaRPr lang="es-ES" sz="2000" dirty="0"/>
            </a:p>
          </p:txBody>
        </p:sp>
        <p:sp>
          <p:nvSpPr>
            <p:cNvPr id="39" name="Rectángulo 38">
              <a:extLst>
                <a:ext uri="{FF2B5EF4-FFF2-40B4-BE49-F238E27FC236}">
                  <a16:creationId xmlns:a16="http://schemas.microsoft.com/office/drawing/2014/main" id="{F9A7205B-9EE3-4EA4-8CF0-0C5D16B7AC98}"/>
                </a:ext>
              </a:extLst>
            </p:cNvPr>
            <p:cNvSpPr/>
            <p:nvPr/>
          </p:nvSpPr>
          <p:spPr>
            <a:xfrm>
              <a:off x="38623" y="1442793"/>
              <a:ext cx="3202864" cy="400110"/>
            </a:xfrm>
            <a:prstGeom prst="rect">
              <a:avLst/>
            </a:prstGeom>
          </p:spPr>
          <p:txBody>
            <a:bodyPr wrap="none">
              <a:spAutoFit/>
            </a:bodyPr>
            <a:lstStyle/>
            <a:p>
              <a:r>
                <a:rPr lang="es-ES" sz="2000" dirty="0">
                  <a:hlinkClick r:id="rId6"/>
                </a:rPr>
                <a:t>https://twitter.com/PVEspana</a:t>
              </a:r>
              <a:endParaRPr lang="es-ES" sz="2000" dirty="0"/>
            </a:p>
          </p:txBody>
        </p:sp>
        <p:sp>
          <p:nvSpPr>
            <p:cNvPr id="40" name="Rectángulo 39">
              <a:extLst>
                <a:ext uri="{FF2B5EF4-FFF2-40B4-BE49-F238E27FC236}">
                  <a16:creationId xmlns:a16="http://schemas.microsoft.com/office/drawing/2014/main" id="{0ACCAAEC-F391-45BB-B4EE-E58017554342}"/>
                </a:ext>
              </a:extLst>
            </p:cNvPr>
            <p:cNvSpPr/>
            <p:nvPr/>
          </p:nvSpPr>
          <p:spPr>
            <a:xfrm>
              <a:off x="38626" y="1743223"/>
              <a:ext cx="7395936" cy="400110"/>
            </a:xfrm>
            <a:prstGeom prst="rect">
              <a:avLst/>
            </a:prstGeom>
          </p:spPr>
          <p:txBody>
            <a:bodyPr wrap="square">
              <a:spAutoFit/>
            </a:bodyPr>
            <a:lstStyle/>
            <a:p>
              <a:r>
                <a:rPr lang="es-ES" sz="2000" dirty="0">
                  <a:hlinkClick r:id="rId7"/>
                </a:rPr>
                <a:t>https://www.linkedin.com/company/pierre-vacances-espa%C3%B1a/</a:t>
              </a:r>
              <a:endParaRPr lang="es-ES" sz="2000" dirty="0"/>
            </a:p>
          </p:txBody>
        </p:sp>
      </p:grpSp>
      <p:grpSp>
        <p:nvGrpSpPr>
          <p:cNvPr id="42" name="Grupo 41">
            <a:extLst>
              <a:ext uri="{FF2B5EF4-FFF2-40B4-BE49-F238E27FC236}">
                <a16:creationId xmlns:a16="http://schemas.microsoft.com/office/drawing/2014/main" id="{0F0A407F-06CD-44AB-991E-03CFC61BA3C5}"/>
              </a:ext>
            </a:extLst>
          </p:cNvPr>
          <p:cNvGrpSpPr/>
          <p:nvPr/>
        </p:nvGrpSpPr>
        <p:grpSpPr>
          <a:xfrm>
            <a:off x="-3" y="3624704"/>
            <a:ext cx="7449957" cy="2393737"/>
            <a:chOff x="0" y="2767477"/>
            <a:chExt cx="7449957" cy="2393737"/>
          </a:xfrm>
        </p:grpSpPr>
        <p:sp>
          <p:nvSpPr>
            <p:cNvPr id="25" name="Rectángulo 24">
              <a:extLst>
                <a:ext uri="{FF2B5EF4-FFF2-40B4-BE49-F238E27FC236}">
                  <a16:creationId xmlns:a16="http://schemas.microsoft.com/office/drawing/2014/main" id="{B4EA983C-C093-401E-A327-8CA48483D265}"/>
                </a:ext>
              </a:extLst>
            </p:cNvPr>
            <p:cNvSpPr/>
            <p:nvPr/>
          </p:nvSpPr>
          <p:spPr>
            <a:xfrm>
              <a:off x="54021" y="2767477"/>
              <a:ext cx="4585038" cy="369332"/>
            </a:xfrm>
            <a:prstGeom prst="rect">
              <a:avLst/>
            </a:prstGeom>
          </p:spPr>
          <p:txBody>
            <a:bodyPr wrap="none">
              <a:spAutoFit/>
            </a:bodyPr>
            <a:lstStyle/>
            <a:p>
              <a:r>
                <a:rPr lang="es-ES" dirty="0">
                  <a:hlinkClick r:id="rId13"/>
                </a:rPr>
                <a:t>https://www.instagram.com/pvestepona/?hl=es</a:t>
              </a:r>
              <a:endParaRPr lang="es-ES" dirty="0"/>
            </a:p>
          </p:txBody>
        </p:sp>
        <p:sp>
          <p:nvSpPr>
            <p:cNvPr id="26" name="Rectángulo 25">
              <a:extLst>
                <a:ext uri="{FF2B5EF4-FFF2-40B4-BE49-F238E27FC236}">
                  <a16:creationId xmlns:a16="http://schemas.microsoft.com/office/drawing/2014/main" id="{C75188F1-517C-4CA3-A8EF-039E73E8CB0D}"/>
                </a:ext>
              </a:extLst>
            </p:cNvPr>
            <p:cNvSpPr/>
            <p:nvPr/>
          </p:nvSpPr>
          <p:spPr>
            <a:xfrm>
              <a:off x="54020" y="3798685"/>
              <a:ext cx="7395937" cy="646331"/>
            </a:xfrm>
            <a:prstGeom prst="rect">
              <a:avLst/>
            </a:prstGeom>
          </p:spPr>
          <p:txBody>
            <a:bodyPr wrap="square">
              <a:spAutoFit/>
            </a:bodyPr>
            <a:lstStyle/>
            <a:p>
              <a:r>
                <a:rPr lang="es-ES" dirty="0">
                  <a:hlinkClick r:id="rId14"/>
                </a:rPr>
                <a:t>https://www.instagram.com/explore/locations/705307634/pierre-et-vacances-apartamentos-premium-binibeca-menorca/</a:t>
              </a:r>
              <a:endParaRPr lang="es-ES" dirty="0"/>
            </a:p>
          </p:txBody>
        </p:sp>
        <p:sp>
          <p:nvSpPr>
            <p:cNvPr id="27" name="Rectángulo 26">
              <a:extLst>
                <a:ext uri="{FF2B5EF4-FFF2-40B4-BE49-F238E27FC236}">
                  <a16:creationId xmlns:a16="http://schemas.microsoft.com/office/drawing/2014/main" id="{DF2D36AE-99D1-42F6-AE0E-FCDB4171E111}"/>
                </a:ext>
              </a:extLst>
            </p:cNvPr>
            <p:cNvSpPr/>
            <p:nvPr/>
          </p:nvSpPr>
          <p:spPr>
            <a:xfrm>
              <a:off x="65948" y="3437239"/>
              <a:ext cx="5243230" cy="369332"/>
            </a:xfrm>
            <a:prstGeom prst="rect">
              <a:avLst/>
            </a:prstGeom>
          </p:spPr>
          <p:txBody>
            <a:bodyPr wrap="none">
              <a:spAutoFit/>
            </a:bodyPr>
            <a:lstStyle/>
            <a:p>
              <a:r>
                <a:rPr lang="es-ES" dirty="0">
                  <a:hlinkClick r:id="rId15"/>
                </a:rPr>
                <a:t>https://www.instagram.com/pierreetvacancesandorra/</a:t>
              </a:r>
              <a:endParaRPr lang="es-ES" dirty="0"/>
            </a:p>
          </p:txBody>
        </p:sp>
        <p:sp>
          <p:nvSpPr>
            <p:cNvPr id="29" name="Rectángulo 28">
              <a:extLst>
                <a:ext uri="{FF2B5EF4-FFF2-40B4-BE49-F238E27FC236}">
                  <a16:creationId xmlns:a16="http://schemas.microsoft.com/office/drawing/2014/main" id="{7B9C14BF-E386-4159-A2B8-997D0E3ED4FE}"/>
                </a:ext>
              </a:extLst>
            </p:cNvPr>
            <p:cNvSpPr/>
            <p:nvPr/>
          </p:nvSpPr>
          <p:spPr>
            <a:xfrm>
              <a:off x="65951" y="3098422"/>
              <a:ext cx="7334973" cy="369332"/>
            </a:xfrm>
            <a:prstGeom prst="rect">
              <a:avLst/>
            </a:prstGeom>
          </p:spPr>
          <p:txBody>
            <a:bodyPr wrap="square">
              <a:spAutoFit/>
            </a:bodyPr>
            <a:lstStyle/>
            <a:p>
              <a:r>
                <a:rPr lang="es-ES" dirty="0">
                  <a:hlinkClick r:id="rId16"/>
                </a:rPr>
                <a:t>https://www.instagram.com/explore/locations/297209/eurobuilding2/?hl=es</a:t>
              </a:r>
              <a:endParaRPr lang="es-ES" dirty="0"/>
            </a:p>
          </p:txBody>
        </p:sp>
        <p:sp>
          <p:nvSpPr>
            <p:cNvPr id="38" name="Rectángulo 37">
              <a:extLst>
                <a:ext uri="{FF2B5EF4-FFF2-40B4-BE49-F238E27FC236}">
                  <a16:creationId xmlns:a16="http://schemas.microsoft.com/office/drawing/2014/main" id="{2DF7F787-30B4-4651-95BF-A45F75C08AAF}"/>
                </a:ext>
              </a:extLst>
            </p:cNvPr>
            <p:cNvSpPr/>
            <p:nvPr/>
          </p:nvSpPr>
          <p:spPr>
            <a:xfrm>
              <a:off x="51591" y="4432906"/>
              <a:ext cx="2989152" cy="369332"/>
            </a:xfrm>
            <a:prstGeom prst="rect">
              <a:avLst/>
            </a:prstGeom>
          </p:spPr>
          <p:txBody>
            <a:bodyPr wrap="none">
              <a:spAutoFit/>
            </a:bodyPr>
            <a:lstStyle/>
            <a:p>
              <a:r>
                <a:rPr lang="es-ES" dirty="0">
                  <a:hlinkClick r:id="rId17"/>
                </a:rPr>
                <a:t>https://twitter.com/PVAndorra</a:t>
              </a:r>
              <a:endParaRPr lang="es-ES" dirty="0"/>
            </a:p>
          </p:txBody>
        </p:sp>
        <p:sp>
          <p:nvSpPr>
            <p:cNvPr id="41" name="Rectángulo 40">
              <a:extLst>
                <a:ext uri="{FF2B5EF4-FFF2-40B4-BE49-F238E27FC236}">
                  <a16:creationId xmlns:a16="http://schemas.microsoft.com/office/drawing/2014/main" id="{77C63862-2107-455B-B3D9-3159F83482BD}"/>
                </a:ext>
              </a:extLst>
            </p:cNvPr>
            <p:cNvSpPr/>
            <p:nvPr/>
          </p:nvSpPr>
          <p:spPr>
            <a:xfrm>
              <a:off x="0" y="4791882"/>
              <a:ext cx="4162678" cy="369332"/>
            </a:xfrm>
            <a:prstGeom prst="rect">
              <a:avLst/>
            </a:prstGeom>
          </p:spPr>
          <p:txBody>
            <a:bodyPr wrap="none">
              <a:spAutoFit/>
            </a:bodyPr>
            <a:lstStyle/>
            <a:p>
              <a:r>
                <a:rPr lang="es-ES" dirty="0">
                  <a:hlinkClick r:id="rId18"/>
                </a:rPr>
                <a:t>https://www.facebook.com/eurobuilding2/</a:t>
              </a:r>
              <a:endParaRPr lang="es-ES" dirty="0"/>
            </a:p>
          </p:txBody>
        </p:sp>
      </p:grpSp>
      <p:sp>
        <p:nvSpPr>
          <p:cNvPr id="4" name="CuadroTexto 3">
            <a:extLst>
              <a:ext uri="{FF2B5EF4-FFF2-40B4-BE49-F238E27FC236}">
                <a16:creationId xmlns:a16="http://schemas.microsoft.com/office/drawing/2014/main" id="{746F7CA0-4878-41ED-A3D0-FEC257E924DC}"/>
              </a:ext>
            </a:extLst>
          </p:cNvPr>
          <p:cNvSpPr txBox="1"/>
          <p:nvPr/>
        </p:nvSpPr>
        <p:spPr>
          <a:xfrm>
            <a:off x="419100" y="6242417"/>
            <a:ext cx="6067425" cy="369332"/>
          </a:xfrm>
          <a:prstGeom prst="rect">
            <a:avLst/>
          </a:prstGeom>
          <a:noFill/>
        </p:spPr>
        <p:txBody>
          <a:bodyPr wrap="square" rtlCol="0">
            <a:spAutoFit/>
          </a:bodyPr>
          <a:lstStyle/>
          <a:p>
            <a:r>
              <a:rPr lang="es-ES" dirty="0"/>
              <a:t>Propuesta; coherencia entre los nombres.</a:t>
            </a:r>
          </a:p>
        </p:txBody>
      </p:sp>
    </p:spTree>
    <p:extLst>
      <p:ext uri="{BB962C8B-B14F-4D97-AF65-F5344CB8AC3E}">
        <p14:creationId xmlns:p14="http://schemas.microsoft.com/office/powerpoint/2010/main" val="2026403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8" name="Rectángulo 2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0" name="Imagen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4" name="Imagen 3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A850B972-0B7A-40CD-9E79-07E8A87AB03C}"/>
              </a:ext>
            </a:extLst>
          </p:cNvPr>
          <p:cNvSpPr>
            <a:spLocks noGrp="1"/>
          </p:cNvSpPr>
          <p:nvPr>
            <p:ph type="title"/>
          </p:nvPr>
        </p:nvSpPr>
        <p:spPr>
          <a:xfrm>
            <a:off x="8196408" y="0"/>
            <a:ext cx="3352128" cy="1573863"/>
          </a:xfrm>
        </p:spPr>
        <p:txBody>
          <a:bodyPr rtlCol="0">
            <a:normAutofit/>
          </a:bodyPr>
          <a:lstStyle/>
          <a:p>
            <a:pPr algn="l" rtl="0"/>
            <a:r>
              <a:rPr lang="es-ES" sz="2400" b="1" dirty="0"/>
              <a:t>Redes activas en pv</a:t>
            </a:r>
          </a:p>
        </p:txBody>
      </p:sp>
      <p:grpSp>
        <p:nvGrpSpPr>
          <p:cNvPr id="9" name="Grupo 8">
            <a:extLst>
              <a:ext uri="{FF2B5EF4-FFF2-40B4-BE49-F238E27FC236}">
                <a16:creationId xmlns:a16="http://schemas.microsoft.com/office/drawing/2014/main" id="{C63A2720-B421-47CC-BD03-6B6800E60353}"/>
              </a:ext>
            </a:extLst>
          </p:cNvPr>
          <p:cNvGrpSpPr/>
          <p:nvPr/>
        </p:nvGrpSpPr>
        <p:grpSpPr>
          <a:xfrm>
            <a:off x="8144915" y="1224754"/>
            <a:ext cx="3516838" cy="5017663"/>
            <a:chOff x="8144915" y="1224754"/>
            <a:chExt cx="3516838" cy="5017663"/>
          </a:xfrm>
        </p:grpSpPr>
        <p:grpSp>
          <p:nvGrpSpPr>
            <p:cNvPr id="3" name="Grupo 2" descr="Iconos">
              <a:extLst>
                <a:ext uri="{FF2B5EF4-FFF2-40B4-BE49-F238E27FC236}">
                  <a16:creationId xmlns:a16="http://schemas.microsoft.com/office/drawing/2014/main" id="{98E66DFC-B58C-4A1B-9DEC-272B6E6F7876}"/>
                </a:ext>
              </a:extLst>
            </p:cNvPr>
            <p:cNvGrpSpPr/>
            <p:nvPr/>
          </p:nvGrpSpPr>
          <p:grpSpPr>
            <a:xfrm>
              <a:off x="8144915" y="2468880"/>
              <a:ext cx="3516838" cy="3773537"/>
              <a:chOff x="8144915" y="2373074"/>
              <a:chExt cx="3516838" cy="3869343"/>
            </a:xfrm>
          </p:grpSpPr>
          <p:sp>
            <p:nvSpPr>
              <p:cNvPr id="5" name="Rectángulo: esquinas redondeadas 4">
                <a:hlinkClick r:id="rId5"/>
                <a:extLst>
                  <a:ext uri="{FF2B5EF4-FFF2-40B4-BE49-F238E27FC236}">
                    <a16:creationId xmlns:a16="http://schemas.microsoft.com/office/drawing/2014/main" id="{0E31A7B8-B6CA-424F-98E3-D90554F7DC63}"/>
                  </a:ext>
                </a:extLst>
              </p:cNvPr>
              <p:cNvSpPr/>
              <p:nvPr/>
            </p:nvSpPr>
            <p:spPr>
              <a:xfrm>
                <a:off x="8144915" y="2426815"/>
                <a:ext cx="3352128" cy="107481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7" name="Forma libre: forma 6">
                <a:extLst>
                  <a:ext uri="{FF2B5EF4-FFF2-40B4-BE49-F238E27FC236}">
                    <a16:creationId xmlns:a16="http://schemas.microsoft.com/office/drawing/2014/main" id="{99174E9C-BFDF-4574-BC6F-E8C0BF4D7CA8}"/>
                  </a:ext>
                </a:extLst>
              </p:cNvPr>
              <p:cNvSpPr/>
              <p:nvPr/>
            </p:nvSpPr>
            <p:spPr>
              <a:xfrm>
                <a:off x="9342640" y="2373074"/>
                <a:ext cx="2319113" cy="1182299"/>
              </a:xfrm>
              <a:custGeom>
                <a:avLst/>
                <a:gdLst>
                  <a:gd name="connsiteX0" fmla="*/ 0 w 2319113"/>
                  <a:gd name="connsiteY0" fmla="*/ 0 h 1182299"/>
                  <a:gd name="connsiteX1" fmla="*/ 2319113 w 2319113"/>
                  <a:gd name="connsiteY1" fmla="*/ 0 h 1182299"/>
                  <a:gd name="connsiteX2" fmla="*/ 2319113 w 2319113"/>
                  <a:gd name="connsiteY2" fmla="*/ 1182299 h 1182299"/>
                  <a:gd name="connsiteX3" fmla="*/ 0 w 2319113"/>
                  <a:gd name="connsiteY3" fmla="*/ 1182299 h 1182299"/>
                  <a:gd name="connsiteX4" fmla="*/ 0 w 2319113"/>
                  <a:gd name="connsiteY4" fmla="*/ 0 h 11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113" h="1182299">
                    <a:moveTo>
                      <a:pt x="0" y="0"/>
                    </a:moveTo>
                    <a:lnTo>
                      <a:pt x="2319113" y="0"/>
                    </a:lnTo>
                    <a:lnTo>
                      <a:pt x="2319113" y="1182299"/>
                    </a:lnTo>
                    <a:lnTo>
                      <a:pt x="0" y="1182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Facebook</a:t>
                </a:r>
              </a:p>
            </p:txBody>
          </p:sp>
          <p:sp>
            <p:nvSpPr>
              <p:cNvPr id="8" name="Rectángulo: esquinas redondeadas 7">
                <a:hlinkClick r:id="rId6"/>
                <a:extLst>
                  <a:ext uri="{FF2B5EF4-FFF2-40B4-BE49-F238E27FC236}">
                    <a16:creationId xmlns:a16="http://schemas.microsoft.com/office/drawing/2014/main" id="{DBED0B7C-E539-4D4B-BF05-75CC825B0475}"/>
                  </a:ext>
                </a:extLst>
              </p:cNvPr>
              <p:cNvSpPr/>
              <p:nvPr/>
            </p:nvSpPr>
            <p:spPr>
              <a:xfrm>
                <a:off x="8144915" y="3824078"/>
                <a:ext cx="3352128" cy="107481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1" name="Forma libre: forma 10">
                <a:extLst>
                  <a:ext uri="{FF2B5EF4-FFF2-40B4-BE49-F238E27FC236}">
                    <a16:creationId xmlns:a16="http://schemas.microsoft.com/office/drawing/2014/main" id="{574A0DA8-B165-4FEF-BD58-E153E20B3DE4}"/>
                  </a:ext>
                </a:extLst>
              </p:cNvPr>
              <p:cNvSpPr/>
              <p:nvPr/>
            </p:nvSpPr>
            <p:spPr>
              <a:xfrm>
                <a:off x="9386329" y="3824078"/>
                <a:ext cx="2108285" cy="1074817"/>
              </a:xfrm>
              <a:custGeom>
                <a:avLst/>
                <a:gdLst>
                  <a:gd name="connsiteX0" fmla="*/ 0 w 2108285"/>
                  <a:gd name="connsiteY0" fmla="*/ 0 h 1074817"/>
                  <a:gd name="connsiteX1" fmla="*/ 2108285 w 2108285"/>
                  <a:gd name="connsiteY1" fmla="*/ 0 h 1074817"/>
                  <a:gd name="connsiteX2" fmla="*/ 2108285 w 2108285"/>
                  <a:gd name="connsiteY2" fmla="*/ 1074817 h 1074817"/>
                  <a:gd name="connsiteX3" fmla="*/ 0 w 2108285"/>
                  <a:gd name="connsiteY3" fmla="*/ 1074817 h 1074817"/>
                  <a:gd name="connsiteX4" fmla="*/ 0 w 2108285"/>
                  <a:gd name="connsiteY4" fmla="*/ 0 h 107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85" h="1074817">
                    <a:moveTo>
                      <a:pt x="0" y="0"/>
                    </a:moveTo>
                    <a:lnTo>
                      <a:pt x="2108285" y="0"/>
                    </a:lnTo>
                    <a:lnTo>
                      <a:pt x="2108285" y="1074817"/>
                    </a:lnTo>
                    <a:lnTo>
                      <a:pt x="0" y="1074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Twitter</a:t>
                </a:r>
              </a:p>
            </p:txBody>
          </p:sp>
          <p:sp>
            <p:nvSpPr>
              <p:cNvPr id="12" name="Rectángulo: esquinas redondeadas 11">
                <a:hlinkClick r:id="rId7"/>
                <a:extLst>
                  <a:ext uri="{FF2B5EF4-FFF2-40B4-BE49-F238E27FC236}">
                    <a16:creationId xmlns:a16="http://schemas.microsoft.com/office/drawing/2014/main" id="{E09BD1A7-76DC-4207-BC7C-D205191895E2}"/>
                  </a:ext>
                </a:extLst>
              </p:cNvPr>
              <p:cNvSpPr/>
              <p:nvPr/>
            </p:nvSpPr>
            <p:spPr>
              <a:xfrm>
                <a:off x="8144915" y="5167600"/>
                <a:ext cx="3352128" cy="107481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4" name="Forma libre: forma 13">
                <a:extLst>
                  <a:ext uri="{FF2B5EF4-FFF2-40B4-BE49-F238E27FC236}">
                    <a16:creationId xmlns:a16="http://schemas.microsoft.com/office/drawing/2014/main" id="{ABF5366D-C404-44B8-838B-E3174F16338E}"/>
                  </a:ext>
                </a:extLst>
              </p:cNvPr>
              <p:cNvSpPr/>
              <p:nvPr/>
            </p:nvSpPr>
            <p:spPr>
              <a:xfrm>
                <a:off x="9386329" y="5167600"/>
                <a:ext cx="2108285" cy="1074817"/>
              </a:xfrm>
              <a:custGeom>
                <a:avLst/>
                <a:gdLst>
                  <a:gd name="connsiteX0" fmla="*/ 0 w 2108285"/>
                  <a:gd name="connsiteY0" fmla="*/ 0 h 1074817"/>
                  <a:gd name="connsiteX1" fmla="*/ 2108285 w 2108285"/>
                  <a:gd name="connsiteY1" fmla="*/ 0 h 1074817"/>
                  <a:gd name="connsiteX2" fmla="*/ 2108285 w 2108285"/>
                  <a:gd name="connsiteY2" fmla="*/ 1074817 h 1074817"/>
                  <a:gd name="connsiteX3" fmla="*/ 0 w 2108285"/>
                  <a:gd name="connsiteY3" fmla="*/ 1074817 h 1074817"/>
                  <a:gd name="connsiteX4" fmla="*/ 0 w 2108285"/>
                  <a:gd name="connsiteY4" fmla="*/ 0 h 107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85" h="1074817">
                    <a:moveTo>
                      <a:pt x="0" y="0"/>
                    </a:moveTo>
                    <a:lnTo>
                      <a:pt x="2108285" y="0"/>
                    </a:lnTo>
                    <a:lnTo>
                      <a:pt x="2108285" y="1074817"/>
                    </a:lnTo>
                    <a:lnTo>
                      <a:pt x="0" y="1074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Linkedin</a:t>
                </a:r>
              </a:p>
            </p:txBody>
          </p:sp>
        </p:grpSp>
        <p:sp>
          <p:nvSpPr>
            <p:cNvPr id="19" name="Rectángulo: esquinas redondeadas 18">
              <a:hlinkClick r:id="rId8"/>
              <a:extLst>
                <a:ext uri="{FF2B5EF4-FFF2-40B4-BE49-F238E27FC236}">
                  <a16:creationId xmlns:a16="http://schemas.microsoft.com/office/drawing/2014/main" id="{16E31C66-D820-4F05-9CCD-CA1695A7929F}"/>
                </a:ext>
              </a:extLst>
            </p:cNvPr>
            <p:cNvSpPr/>
            <p:nvPr/>
          </p:nvSpPr>
          <p:spPr>
            <a:xfrm>
              <a:off x="8144915" y="1224754"/>
              <a:ext cx="3352128" cy="1048204"/>
            </a:xfrm>
            <a:prstGeom prst="roundRect">
              <a:avLst>
                <a:gd name="adj" fmla="val 22722"/>
              </a:avLst>
            </a:prstGeom>
          </p:spPr>
          <p:style>
            <a:lnRef idx="0">
              <a:schemeClr val="dk1">
                <a:hueOff val="0"/>
                <a:satOff val="0"/>
                <a:lumOff val="0"/>
                <a:alphaOff val="0"/>
              </a:schemeClr>
            </a:lnRef>
            <a:fillRef idx="1">
              <a:schemeClr val="bg1">
                <a:lumMod val="95000"/>
                <a:hueOff val="0"/>
                <a:satOff val="0"/>
                <a:lumOff val="0"/>
                <a:alphaOff val="0"/>
              </a:schemeClr>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endParaRPr lang="es-ES" dirty="0"/>
            </a:p>
          </p:txBody>
        </p:sp>
      </p:grpSp>
      <p:sp>
        <p:nvSpPr>
          <p:cNvPr id="20" name="Forma libre: forma 19">
            <a:extLst>
              <a:ext uri="{FF2B5EF4-FFF2-40B4-BE49-F238E27FC236}">
                <a16:creationId xmlns:a16="http://schemas.microsoft.com/office/drawing/2014/main" id="{2834EEBB-E986-427A-8F54-D85FDA9400E8}"/>
              </a:ext>
            </a:extLst>
          </p:cNvPr>
          <p:cNvSpPr/>
          <p:nvPr/>
        </p:nvSpPr>
        <p:spPr>
          <a:xfrm>
            <a:off x="9386329" y="1119933"/>
            <a:ext cx="2319113" cy="1153025"/>
          </a:xfrm>
          <a:custGeom>
            <a:avLst/>
            <a:gdLst>
              <a:gd name="connsiteX0" fmla="*/ 0 w 2319113"/>
              <a:gd name="connsiteY0" fmla="*/ 0 h 1182299"/>
              <a:gd name="connsiteX1" fmla="*/ 2319113 w 2319113"/>
              <a:gd name="connsiteY1" fmla="*/ 0 h 1182299"/>
              <a:gd name="connsiteX2" fmla="*/ 2319113 w 2319113"/>
              <a:gd name="connsiteY2" fmla="*/ 1182299 h 1182299"/>
              <a:gd name="connsiteX3" fmla="*/ 0 w 2319113"/>
              <a:gd name="connsiteY3" fmla="*/ 1182299 h 1182299"/>
              <a:gd name="connsiteX4" fmla="*/ 0 w 2319113"/>
              <a:gd name="connsiteY4" fmla="*/ 0 h 11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113" h="1182299">
                <a:moveTo>
                  <a:pt x="0" y="0"/>
                </a:moveTo>
                <a:lnTo>
                  <a:pt x="2319113" y="0"/>
                </a:lnTo>
                <a:lnTo>
                  <a:pt x="2319113" y="1182299"/>
                </a:lnTo>
                <a:lnTo>
                  <a:pt x="0" y="1182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52" tIns="113752" rIns="113752" bIns="113752" numCol="1" spcCol="1270" rtlCol="0" anchor="ctr" anchorCtr="0">
            <a:noAutofit/>
          </a:bodyPr>
          <a:lstStyle/>
          <a:p>
            <a:pPr marL="0" lvl="0" indent="0" algn="l" defTabSz="1111250">
              <a:lnSpc>
                <a:spcPct val="100000"/>
              </a:lnSpc>
              <a:spcBef>
                <a:spcPct val="0"/>
              </a:spcBef>
              <a:spcAft>
                <a:spcPct val="35000"/>
              </a:spcAft>
              <a:buNone/>
            </a:pPr>
            <a:r>
              <a:rPr lang="es-ES" sz="2500" kern="1200" noProof="0" dirty="0"/>
              <a:t>Instagram</a:t>
            </a:r>
          </a:p>
        </p:txBody>
      </p:sp>
      <p:pic>
        <p:nvPicPr>
          <p:cNvPr id="15" name="Imagen 14" descr="Imagen que contiene dibujo, alimentos&#10;&#10;Descripción generada automáticamente">
            <a:extLst>
              <a:ext uri="{FF2B5EF4-FFF2-40B4-BE49-F238E27FC236}">
                <a16:creationId xmlns:a16="http://schemas.microsoft.com/office/drawing/2014/main" id="{4E24F21F-395B-4235-9F1C-5DE2AAEDF2D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10800000" flipV="1">
            <a:off x="8388953" y="1429277"/>
            <a:ext cx="604837" cy="603635"/>
          </a:xfrm>
          <a:prstGeom prst="rect">
            <a:avLst/>
          </a:prstGeom>
        </p:spPr>
      </p:pic>
      <p:pic>
        <p:nvPicPr>
          <p:cNvPr id="17" name="Imagen 16" descr="Imagen que contiene dibujo, señal&#10;&#10;Descripción generada automáticamente">
            <a:extLst>
              <a:ext uri="{FF2B5EF4-FFF2-40B4-BE49-F238E27FC236}">
                <a16:creationId xmlns:a16="http://schemas.microsoft.com/office/drawing/2014/main" id="{280DFCC9-0477-4613-AEE2-99E7BA6CC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475679" y="5428723"/>
            <a:ext cx="579886" cy="574649"/>
          </a:xfrm>
          <a:prstGeom prst="rect">
            <a:avLst/>
          </a:prstGeom>
        </p:spPr>
      </p:pic>
      <p:pic>
        <p:nvPicPr>
          <p:cNvPr id="22" name="Imagen 21" descr="Imagen que contiene camiseta&#10;&#10;Descripción generada automáticamente">
            <a:extLst>
              <a:ext uri="{FF2B5EF4-FFF2-40B4-BE49-F238E27FC236}">
                <a16:creationId xmlns:a16="http://schemas.microsoft.com/office/drawing/2014/main" id="{A4958CFA-39F7-4A75-AA88-F6F92D27480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439391" y="4072991"/>
            <a:ext cx="652462" cy="652462"/>
          </a:xfrm>
          <a:prstGeom prst="rect">
            <a:avLst/>
          </a:prstGeom>
        </p:spPr>
      </p:pic>
      <p:pic>
        <p:nvPicPr>
          <p:cNvPr id="24" name="Imagen 23" descr="Imagen que contiene dibujo, señal, plato&#10;&#10;Descripción generada automáticamente">
            <a:extLst>
              <a:ext uri="{FF2B5EF4-FFF2-40B4-BE49-F238E27FC236}">
                <a16:creationId xmlns:a16="http://schemas.microsoft.com/office/drawing/2014/main" id="{6C0FA5F9-5E83-4580-9A35-2A49ADD4F20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402051" y="2802553"/>
            <a:ext cx="591739" cy="591739"/>
          </a:xfrm>
          <a:prstGeom prst="rect">
            <a:avLst/>
          </a:prstGeom>
        </p:spPr>
      </p:pic>
      <p:sp>
        <p:nvSpPr>
          <p:cNvPr id="44" name="Rectángulo: esquinas redondeadas 43">
            <a:extLst>
              <a:ext uri="{FF2B5EF4-FFF2-40B4-BE49-F238E27FC236}">
                <a16:creationId xmlns:a16="http://schemas.microsoft.com/office/drawing/2014/main" id="{F8BE9EC0-A362-4D5C-A001-2844D1A803EF}"/>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Datos Central al 11 de abril de 2020</a:t>
            </a:r>
          </a:p>
        </p:txBody>
      </p:sp>
      <p:graphicFrame>
        <p:nvGraphicFramePr>
          <p:cNvPr id="4" name="Tabla 3">
            <a:extLst>
              <a:ext uri="{FF2B5EF4-FFF2-40B4-BE49-F238E27FC236}">
                <a16:creationId xmlns:a16="http://schemas.microsoft.com/office/drawing/2014/main" id="{C49E5F7C-449B-46A7-9FA5-9A8B3FD0B1D3}"/>
              </a:ext>
            </a:extLst>
          </p:cNvPr>
          <p:cNvGraphicFramePr>
            <a:graphicFrameLocks noGrp="1"/>
          </p:cNvGraphicFramePr>
          <p:nvPr>
            <p:extLst>
              <p:ext uri="{D42A27DB-BD31-4B8C-83A1-F6EECF244321}">
                <p14:modId xmlns:p14="http://schemas.microsoft.com/office/powerpoint/2010/main" val="2991689792"/>
              </p:ext>
            </p:extLst>
          </p:nvPr>
        </p:nvGraphicFramePr>
        <p:xfrm>
          <a:off x="923925" y="1666875"/>
          <a:ext cx="5514975" cy="2663190"/>
        </p:xfrm>
        <a:graphic>
          <a:graphicData uri="http://schemas.openxmlformats.org/drawingml/2006/table">
            <a:tbl>
              <a:tblPr>
                <a:tableStyleId>{2D5ABB26-0587-4C30-8999-92F81FD0307C}</a:tableStyleId>
              </a:tblPr>
              <a:tblGrid>
                <a:gridCol w="1362611">
                  <a:extLst>
                    <a:ext uri="{9D8B030D-6E8A-4147-A177-3AD203B41FA5}">
                      <a16:colId xmlns:a16="http://schemas.microsoft.com/office/drawing/2014/main" val="1264632290"/>
                    </a:ext>
                  </a:extLst>
                </a:gridCol>
                <a:gridCol w="1331890">
                  <a:extLst>
                    <a:ext uri="{9D8B030D-6E8A-4147-A177-3AD203B41FA5}">
                      <a16:colId xmlns:a16="http://schemas.microsoft.com/office/drawing/2014/main" val="39149237"/>
                    </a:ext>
                  </a:extLst>
                </a:gridCol>
                <a:gridCol w="940158">
                  <a:extLst>
                    <a:ext uri="{9D8B030D-6E8A-4147-A177-3AD203B41FA5}">
                      <a16:colId xmlns:a16="http://schemas.microsoft.com/office/drawing/2014/main" val="2760513620"/>
                    </a:ext>
                  </a:extLst>
                </a:gridCol>
                <a:gridCol w="940158">
                  <a:extLst>
                    <a:ext uri="{9D8B030D-6E8A-4147-A177-3AD203B41FA5}">
                      <a16:colId xmlns:a16="http://schemas.microsoft.com/office/drawing/2014/main" val="4262187604"/>
                    </a:ext>
                  </a:extLst>
                </a:gridCol>
                <a:gridCol w="940158">
                  <a:extLst>
                    <a:ext uri="{9D8B030D-6E8A-4147-A177-3AD203B41FA5}">
                      <a16:colId xmlns:a16="http://schemas.microsoft.com/office/drawing/2014/main" val="1429293184"/>
                    </a:ext>
                  </a:extLst>
                </a:gridCol>
              </a:tblGrid>
              <a:tr h="228778">
                <a:tc>
                  <a:txBody>
                    <a:bodyPr/>
                    <a:lstStyle/>
                    <a:p>
                      <a:pPr algn="l" fontAlgn="b"/>
                      <a:r>
                        <a:rPr lang="es-ES" sz="1100" u="none" strike="noStrike" dirty="0">
                          <a:effectLst/>
                        </a:rPr>
                        <a:t> </a:t>
                      </a:r>
                      <a:endParaRPr lang="es-E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s-ES" sz="1600" u="none" strike="noStrike" dirty="0">
                          <a:effectLst/>
                          <a:highlight>
                            <a:srgbClr val="00FFFF"/>
                          </a:highlight>
                        </a:rPr>
                        <a:t>Publicaciones</a:t>
                      </a:r>
                      <a:endParaRPr lang="es-ES" sz="1600" b="0" i="0" u="none" strike="noStrike" dirty="0">
                        <a:solidFill>
                          <a:srgbClr val="000000"/>
                        </a:solidFill>
                        <a:effectLst/>
                        <a:highlight>
                          <a:srgbClr val="00FFFF"/>
                        </a:highlight>
                        <a:latin typeface="Calibri" panose="020F0502020204030204" pitchFamily="34" charset="0"/>
                      </a:endParaRPr>
                    </a:p>
                  </a:txBody>
                  <a:tcPr marL="6350" marR="6350" marT="6350" marB="0" anchor="b"/>
                </a:tc>
                <a:tc>
                  <a:txBody>
                    <a:bodyPr/>
                    <a:lstStyle/>
                    <a:p>
                      <a:pPr algn="ctr" fontAlgn="b"/>
                      <a:r>
                        <a:rPr lang="es-ES" sz="1600" u="none" strike="noStrike" dirty="0">
                          <a:effectLst/>
                          <a:highlight>
                            <a:srgbClr val="00FFFF"/>
                          </a:highlight>
                        </a:rPr>
                        <a:t>Seguidores </a:t>
                      </a:r>
                      <a:endParaRPr lang="es-ES" sz="1600" b="0" i="0" u="none" strike="noStrike" dirty="0">
                        <a:solidFill>
                          <a:srgbClr val="000000"/>
                        </a:solidFill>
                        <a:effectLst/>
                        <a:highlight>
                          <a:srgbClr val="00FFFF"/>
                        </a:highlight>
                        <a:latin typeface="Calibri" panose="020F0502020204030204" pitchFamily="34" charset="0"/>
                      </a:endParaRPr>
                    </a:p>
                  </a:txBody>
                  <a:tcPr marL="6350" marR="6350" marT="6350" marB="0" anchor="b"/>
                </a:tc>
                <a:tc>
                  <a:txBody>
                    <a:bodyPr/>
                    <a:lstStyle/>
                    <a:p>
                      <a:pPr algn="ctr" fontAlgn="b"/>
                      <a:r>
                        <a:rPr lang="es-ES" sz="1600" u="none" strike="noStrike" dirty="0">
                          <a:effectLst/>
                          <a:highlight>
                            <a:srgbClr val="00FFFF"/>
                          </a:highlight>
                        </a:rPr>
                        <a:t>Seguidos</a:t>
                      </a:r>
                      <a:endParaRPr lang="es-ES" sz="1600" b="0" i="0" u="none" strike="noStrike" dirty="0">
                        <a:solidFill>
                          <a:srgbClr val="000000"/>
                        </a:solidFill>
                        <a:effectLst/>
                        <a:highlight>
                          <a:srgbClr val="00FFFF"/>
                        </a:highlight>
                        <a:latin typeface="Calibri" panose="020F0502020204030204" pitchFamily="34" charset="0"/>
                      </a:endParaRPr>
                    </a:p>
                  </a:txBody>
                  <a:tcPr marL="6350" marR="6350" marT="6350" marB="0" anchor="b"/>
                </a:tc>
                <a:tc>
                  <a:txBody>
                    <a:bodyPr/>
                    <a:lstStyle/>
                    <a:p>
                      <a:pPr algn="l" fontAlgn="b"/>
                      <a:r>
                        <a:rPr lang="es-ES" sz="1100" u="none" strike="noStrike" dirty="0">
                          <a:effectLst/>
                        </a:rPr>
                        <a:t> </a:t>
                      </a:r>
                      <a:endParaRPr lang="es-E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76922978"/>
                  </a:ext>
                </a:extLst>
              </a:tr>
              <a:tr h="370779">
                <a:tc>
                  <a:txBody>
                    <a:bodyPr/>
                    <a:lstStyle/>
                    <a:p>
                      <a:pPr algn="ctr" fontAlgn="b"/>
                      <a:r>
                        <a:rPr lang="es-ES" sz="1800" b="1" u="none" strike="noStrike" dirty="0">
                          <a:effectLst/>
                        </a:rPr>
                        <a:t>Instagram</a:t>
                      </a:r>
                      <a:endParaRPr lang="es-ES" sz="1800" b="1" i="0" u="none" strike="noStrike" dirty="0">
                        <a:solidFill>
                          <a:schemeClr val="bg2">
                            <a:lumMod val="50000"/>
                          </a:schemeClr>
                        </a:solidFill>
                        <a:effectLst/>
                        <a:latin typeface="Calibri" panose="020F0502020204030204" pitchFamily="34" charset="0"/>
                      </a:endParaRPr>
                    </a:p>
                  </a:txBody>
                  <a:tcPr marL="6350" marR="6350" marT="6350" marB="0" anchor="ctr"/>
                </a:tc>
                <a:tc>
                  <a:txBody>
                    <a:bodyPr/>
                    <a:lstStyle/>
                    <a:p>
                      <a:pPr algn="ctr" fontAlgn="b"/>
                      <a:r>
                        <a:rPr lang="es-ES" sz="1800" u="none" strike="noStrike" dirty="0">
                          <a:effectLst/>
                        </a:rPr>
                        <a:t>5</a:t>
                      </a:r>
                      <a:endParaRPr lang="es-ES" sz="18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es-ES" sz="1800" u="none" strike="noStrike" dirty="0">
                          <a:effectLst/>
                        </a:rPr>
                        <a:t>108</a:t>
                      </a:r>
                      <a:endParaRPr lang="es-ES" sz="18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es-ES" sz="1800" u="none" strike="noStrike" dirty="0">
                          <a:effectLst/>
                        </a:rPr>
                        <a:t>156</a:t>
                      </a:r>
                      <a:endParaRPr lang="es-ES" sz="18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es-ES" sz="1100" u="none" strike="noStrike" dirty="0">
                          <a:effectLst/>
                        </a:rPr>
                        <a:t> </a:t>
                      </a:r>
                      <a:endParaRPr lang="es-E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09757317"/>
                  </a:ext>
                </a:extLst>
              </a:tr>
              <a:tr h="228778">
                <a:tc>
                  <a:txBody>
                    <a:bodyPr/>
                    <a:lstStyle/>
                    <a:p>
                      <a:pPr algn="l" fontAlgn="b"/>
                      <a:r>
                        <a:rPr lang="es-ES" sz="1800" u="none" strike="noStrike" dirty="0">
                          <a:effectLst/>
                        </a:rPr>
                        <a:t> </a:t>
                      </a:r>
                      <a:endParaRPr lang="es-ES" sz="1800" b="0" i="0" u="none" strike="noStrike" dirty="0">
                        <a:solidFill>
                          <a:schemeClr val="bg2">
                            <a:lumMod val="50000"/>
                          </a:schemeClr>
                        </a:solidFill>
                        <a:effectLst/>
                        <a:latin typeface="Calibri" panose="020F0502020204030204" pitchFamily="34" charset="0"/>
                      </a:endParaRPr>
                    </a:p>
                  </a:txBody>
                  <a:tcPr marL="6350" marR="6350" marT="6350" marB="0" anchor="ctr"/>
                </a:tc>
                <a:tc>
                  <a:txBody>
                    <a:bodyPr/>
                    <a:lstStyle/>
                    <a:p>
                      <a:pPr algn="ctr" fontAlgn="b"/>
                      <a:r>
                        <a:rPr lang="es-ES" sz="1600" u="none" strike="noStrike" dirty="0">
                          <a:effectLst/>
                          <a:highlight>
                            <a:srgbClr val="00FFFF"/>
                          </a:highlight>
                        </a:rPr>
                        <a:t>Seguidores</a:t>
                      </a:r>
                      <a:endParaRPr lang="es-ES" sz="1600" b="0" i="0" u="none" strike="noStrike" dirty="0">
                        <a:solidFill>
                          <a:srgbClr val="000000"/>
                        </a:solidFill>
                        <a:effectLst/>
                        <a:highlight>
                          <a:srgbClr val="00FFFF"/>
                        </a:highlight>
                        <a:latin typeface="Calibri" panose="020F0502020204030204" pitchFamily="34" charset="0"/>
                      </a:endParaRPr>
                    </a:p>
                  </a:txBody>
                  <a:tcPr marL="6350" marR="6350" marT="6350"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s-ES" sz="1100" u="none" strike="noStrike" dirty="0">
                          <a:effectLst/>
                        </a:rPr>
                        <a:t> </a:t>
                      </a:r>
                      <a:endParaRPr lang="es-E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61445718"/>
                  </a:ext>
                </a:extLst>
              </a:tr>
              <a:tr h="370779">
                <a:tc>
                  <a:txBody>
                    <a:bodyPr/>
                    <a:lstStyle/>
                    <a:p>
                      <a:pPr algn="ctr" fontAlgn="b"/>
                      <a:r>
                        <a:rPr lang="es-ES" sz="1800" b="1" u="none" strike="noStrike" dirty="0">
                          <a:effectLst/>
                        </a:rPr>
                        <a:t>Facebook</a:t>
                      </a:r>
                      <a:endParaRPr lang="es-ES" sz="1800" b="1" i="0" u="none" strike="noStrike" dirty="0">
                        <a:solidFill>
                          <a:schemeClr val="bg2">
                            <a:lumMod val="50000"/>
                          </a:schemeClr>
                        </a:solidFill>
                        <a:effectLst/>
                        <a:latin typeface="Calibri" panose="020F0502020204030204" pitchFamily="34" charset="0"/>
                      </a:endParaRPr>
                    </a:p>
                  </a:txBody>
                  <a:tcPr marL="6350" marR="6350" marT="6350" marB="0" anchor="ctr"/>
                </a:tc>
                <a:tc>
                  <a:txBody>
                    <a:bodyPr/>
                    <a:lstStyle/>
                    <a:p>
                      <a:pPr algn="ctr" fontAlgn="b"/>
                      <a:r>
                        <a:rPr lang="es-ES" sz="1800" u="none" strike="noStrike" dirty="0">
                          <a:effectLst/>
                        </a:rPr>
                        <a:t>    </a:t>
                      </a:r>
                      <a:r>
                        <a:rPr lang="es-ES" sz="1800" b="1" u="none" strike="noStrike" dirty="0">
                          <a:effectLst/>
                        </a:rPr>
                        <a:t>164.694</a:t>
                      </a:r>
                      <a:r>
                        <a:rPr lang="es-ES" sz="1800" u="none" strike="noStrike" dirty="0">
                          <a:effectLst/>
                        </a:rPr>
                        <a:t> </a:t>
                      </a:r>
                      <a:endParaRPr lang="es-ES" sz="18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s-ES" sz="1100" u="none" strike="noStrike" dirty="0">
                          <a:effectLst/>
                        </a:rPr>
                        <a:t> </a:t>
                      </a:r>
                      <a:endParaRPr lang="es-E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14847254"/>
                  </a:ext>
                </a:extLst>
              </a:tr>
              <a:tr h="228778">
                <a:tc>
                  <a:txBody>
                    <a:bodyPr/>
                    <a:lstStyle/>
                    <a:p>
                      <a:pPr algn="l" fontAlgn="b"/>
                      <a:r>
                        <a:rPr lang="es-ES" sz="1800" u="none" strike="noStrike" dirty="0">
                          <a:effectLst/>
                        </a:rPr>
                        <a:t> </a:t>
                      </a:r>
                      <a:endParaRPr lang="es-ES" sz="1800" b="0" i="0" u="none" strike="noStrike" dirty="0">
                        <a:solidFill>
                          <a:schemeClr val="bg2">
                            <a:lumMod val="50000"/>
                          </a:schemeClr>
                        </a:solidFill>
                        <a:effectLst/>
                        <a:latin typeface="Calibri" panose="020F0502020204030204" pitchFamily="34" charset="0"/>
                      </a:endParaRPr>
                    </a:p>
                  </a:txBody>
                  <a:tcPr marL="6350" marR="6350" marT="6350" marB="0" anchor="ctr"/>
                </a:tc>
                <a:tc>
                  <a:txBody>
                    <a:bodyPr/>
                    <a:lstStyle/>
                    <a:p>
                      <a:pPr algn="ctr" fontAlgn="b"/>
                      <a:r>
                        <a:rPr lang="es-ES" sz="1600" u="none" strike="noStrike" dirty="0">
                          <a:effectLst/>
                          <a:highlight>
                            <a:srgbClr val="00FFFF"/>
                          </a:highlight>
                        </a:rPr>
                        <a:t>Tweets</a:t>
                      </a:r>
                      <a:endParaRPr lang="es-ES" sz="1600" b="0" i="0" u="none" strike="noStrike" dirty="0">
                        <a:solidFill>
                          <a:srgbClr val="000000"/>
                        </a:solidFill>
                        <a:effectLst/>
                        <a:highlight>
                          <a:srgbClr val="00FFFF"/>
                        </a:highlight>
                        <a:latin typeface="Calibri" panose="020F0502020204030204" pitchFamily="34" charset="0"/>
                      </a:endParaRPr>
                    </a:p>
                  </a:txBody>
                  <a:tcPr marL="6350" marR="6350" marT="6350" marB="0" anchor="b"/>
                </a:tc>
                <a:tc>
                  <a:txBody>
                    <a:bodyPr/>
                    <a:lstStyle/>
                    <a:p>
                      <a:pPr algn="ctr" fontAlgn="b"/>
                      <a:r>
                        <a:rPr lang="es-ES" sz="1600" u="none" strike="noStrike" dirty="0">
                          <a:effectLst/>
                          <a:highlight>
                            <a:srgbClr val="00FFFF"/>
                          </a:highlight>
                        </a:rPr>
                        <a:t>Seguidores </a:t>
                      </a:r>
                      <a:endParaRPr lang="es-ES" sz="1600" b="0" i="0" u="none" strike="noStrike" dirty="0">
                        <a:solidFill>
                          <a:srgbClr val="000000"/>
                        </a:solidFill>
                        <a:effectLst/>
                        <a:highlight>
                          <a:srgbClr val="00FFFF"/>
                        </a:highlight>
                        <a:latin typeface="Calibri" panose="020F0502020204030204" pitchFamily="34" charset="0"/>
                      </a:endParaRPr>
                    </a:p>
                  </a:txBody>
                  <a:tcPr marL="6350" marR="6350" marT="6350" marB="0" anchor="b"/>
                </a:tc>
                <a:tc>
                  <a:txBody>
                    <a:bodyPr/>
                    <a:lstStyle/>
                    <a:p>
                      <a:pPr algn="ctr" fontAlgn="b"/>
                      <a:r>
                        <a:rPr lang="es-ES" sz="1600" u="none" strike="noStrike" dirty="0">
                          <a:effectLst/>
                          <a:highlight>
                            <a:srgbClr val="00FFFF"/>
                          </a:highlight>
                        </a:rPr>
                        <a:t>Seguidos</a:t>
                      </a:r>
                      <a:endParaRPr lang="es-ES" sz="1600" b="0" i="0" u="none" strike="noStrike" dirty="0">
                        <a:solidFill>
                          <a:srgbClr val="000000"/>
                        </a:solidFill>
                        <a:effectLst/>
                        <a:highlight>
                          <a:srgbClr val="00FFFF"/>
                        </a:highlight>
                        <a:latin typeface="Calibri" panose="020F0502020204030204" pitchFamily="34" charset="0"/>
                      </a:endParaRPr>
                    </a:p>
                  </a:txBody>
                  <a:tcPr marL="6350" marR="6350" marT="6350" marB="0" anchor="b"/>
                </a:tc>
                <a:tc>
                  <a:txBody>
                    <a:bodyPr/>
                    <a:lstStyle/>
                    <a:p>
                      <a:pPr algn="ctr" fontAlgn="b"/>
                      <a:r>
                        <a:rPr lang="es-ES" sz="1600" u="none" strike="noStrike" dirty="0">
                          <a:effectLst/>
                          <a:highlight>
                            <a:srgbClr val="00FFFF"/>
                          </a:highlight>
                        </a:rPr>
                        <a:t>Me gusta</a:t>
                      </a:r>
                      <a:endParaRPr lang="es-ES" sz="1600" b="0" i="0" u="none" strike="noStrike" dirty="0">
                        <a:solidFill>
                          <a:srgbClr val="000000"/>
                        </a:solidFill>
                        <a:effectLst/>
                        <a:highlight>
                          <a:srgbClr val="00FFFF"/>
                        </a:highlight>
                        <a:latin typeface="Calibri" panose="020F0502020204030204" pitchFamily="34" charset="0"/>
                      </a:endParaRPr>
                    </a:p>
                  </a:txBody>
                  <a:tcPr marL="6350" marR="6350" marT="6350" marB="0" anchor="b"/>
                </a:tc>
                <a:extLst>
                  <a:ext uri="{0D108BD9-81ED-4DB2-BD59-A6C34878D82A}">
                    <a16:rowId xmlns:a16="http://schemas.microsoft.com/office/drawing/2014/main" val="3866723371"/>
                  </a:ext>
                </a:extLst>
              </a:tr>
              <a:tr h="370779">
                <a:tc>
                  <a:txBody>
                    <a:bodyPr/>
                    <a:lstStyle/>
                    <a:p>
                      <a:pPr algn="ctr" fontAlgn="b"/>
                      <a:r>
                        <a:rPr lang="es-ES" sz="1800" b="1" u="none" strike="noStrike" dirty="0">
                          <a:effectLst/>
                        </a:rPr>
                        <a:t>Twitter</a:t>
                      </a:r>
                      <a:endParaRPr lang="es-ES" sz="1800" b="1" i="0" u="none" strike="noStrike" dirty="0">
                        <a:solidFill>
                          <a:schemeClr val="bg2">
                            <a:lumMod val="50000"/>
                          </a:schemeClr>
                        </a:solidFill>
                        <a:effectLst/>
                        <a:latin typeface="Calibri" panose="020F0502020204030204" pitchFamily="34" charset="0"/>
                      </a:endParaRPr>
                    </a:p>
                  </a:txBody>
                  <a:tcPr marL="6350" marR="6350" marT="6350" marB="0" anchor="ctr"/>
                </a:tc>
                <a:tc>
                  <a:txBody>
                    <a:bodyPr/>
                    <a:lstStyle/>
                    <a:p>
                      <a:pPr algn="ctr" fontAlgn="ctr"/>
                      <a:r>
                        <a:rPr lang="es-ES" sz="1800" u="none" strike="noStrike" dirty="0">
                          <a:effectLst/>
                        </a:rPr>
                        <a:t>        1.406 </a:t>
                      </a:r>
                      <a:endParaRPr lang="es-ES" sz="18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es-ES" sz="1800" b="1" u="none" strike="noStrike" dirty="0">
                          <a:effectLst/>
                        </a:rPr>
                        <a:t>  2.360 </a:t>
                      </a:r>
                      <a:endParaRPr lang="es-ES" sz="1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es-ES" sz="1800" b="0" u="none" strike="noStrike" dirty="0">
                          <a:effectLst/>
                        </a:rPr>
                        <a:t>  2.816 </a:t>
                      </a:r>
                      <a:endParaRPr lang="es-ES" sz="18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es-ES" sz="1800" u="none" strike="noStrike" dirty="0">
                          <a:effectLst/>
                        </a:rPr>
                        <a:t>233</a:t>
                      </a:r>
                      <a:endParaRPr lang="es-ES" sz="18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82178489"/>
                  </a:ext>
                </a:extLst>
              </a:tr>
              <a:tr h="228778">
                <a:tc>
                  <a:txBody>
                    <a:bodyPr/>
                    <a:lstStyle/>
                    <a:p>
                      <a:pPr algn="l" fontAlgn="b"/>
                      <a:r>
                        <a:rPr lang="es-ES" sz="1800" u="none" strike="noStrike" dirty="0">
                          <a:effectLst/>
                        </a:rPr>
                        <a:t> </a:t>
                      </a:r>
                      <a:endParaRPr lang="es-ES" sz="1800" b="0" i="0" u="none" strike="noStrike" dirty="0">
                        <a:solidFill>
                          <a:schemeClr val="bg2">
                            <a:lumMod val="50000"/>
                          </a:schemeClr>
                        </a:solidFill>
                        <a:effectLst/>
                        <a:latin typeface="Calibri" panose="020F0502020204030204" pitchFamily="34" charset="0"/>
                      </a:endParaRPr>
                    </a:p>
                  </a:txBody>
                  <a:tcPr marL="6350" marR="6350" marT="6350" marB="0" anchor="b"/>
                </a:tc>
                <a:tc>
                  <a:txBody>
                    <a:bodyPr/>
                    <a:lstStyle/>
                    <a:p>
                      <a:pPr algn="ctr" fontAlgn="b"/>
                      <a:r>
                        <a:rPr lang="es-ES" sz="1600" u="none" strike="noStrike" dirty="0">
                          <a:effectLst/>
                          <a:highlight>
                            <a:srgbClr val="00FFFF"/>
                          </a:highlight>
                        </a:rPr>
                        <a:t>Seguidores</a:t>
                      </a:r>
                      <a:endParaRPr lang="es-ES" sz="1600" b="0" i="0" u="none" strike="noStrike" dirty="0">
                        <a:solidFill>
                          <a:srgbClr val="000000"/>
                        </a:solidFill>
                        <a:effectLst/>
                        <a:highlight>
                          <a:srgbClr val="00FFFF"/>
                        </a:highlight>
                        <a:latin typeface="Calibri" panose="020F0502020204030204" pitchFamily="34" charset="0"/>
                      </a:endParaRPr>
                    </a:p>
                  </a:txBody>
                  <a:tcPr marL="6350" marR="6350" marT="6350"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s-ES" sz="1100" u="none" strike="noStrike" dirty="0">
                          <a:effectLst/>
                        </a:rPr>
                        <a:t> </a:t>
                      </a:r>
                      <a:endParaRPr lang="es-E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5332220"/>
                  </a:ext>
                </a:extLst>
              </a:tr>
              <a:tr h="458653">
                <a:tc>
                  <a:txBody>
                    <a:bodyPr/>
                    <a:lstStyle/>
                    <a:p>
                      <a:pPr algn="ctr" fontAlgn="b"/>
                      <a:r>
                        <a:rPr lang="es-ES" sz="1800" b="1" u="none" strike="noStrike" dirty="0">
                          <a:effectLst/>
                        </a:rPr>
                        <a:t>Linkedin</a:t>
                      </a:r>
                      <a:endParaRPr lang="es-ES" sz="1800" b="1" i="0" u="none" strike="noStrike" dirty="0">
                        <a:solidFill>
                          <a:schemeClr val="bg2">
                            <a:lumMod val="50000"/>
                          </a:schemeClr>
                        </a:solidFill>
                        <a:effectLst/>
                        <a:latin typeface="Calibri" panose="020F0502020204030204" pitchFamily="34" charset="0"/>
                      </a:endParaRPr>
                    </a:p>
                  </a:txBody>
                  <a:tcPr marL="6350" marR="6350" marT="6350" marB="0" anchor="ctr"/>
                </a:tc>
                <a:tc>
                  <a:txBody>
                    <a:bodyPr/>
                    <a:lstStyle/>
                    <a:p>
                      <a:pPr algn="ctr" fontAlgn="b"/>
                      <a:r>
                        <a:rPr lang="es-ES" sz="1800" u="none" strike="noStrike" dirty="0">
                          <a:effectLst/>
                        </a:rPr>
                        <a:t>18</a:t>
                      </a:r>
                      <a:endParaRPr lang="es-E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s-ES" sz="1100" u="none" strike="noStrike" dirty="0">
                          <a:effectLst/>
                        </a:rPr>
                        <a:t> </a:t>
                      </a:r>
                      <a:endParaRPr lang="es-E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s-ES" sz="1100" u="none" strike="noStrike" dirty="0">
                          <a:effectLst/>
                        </a:rPr>
                        <a:t> </a:t>
                      </a:r>
                      <a:endParaRPr lang="es-E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s-ES" sz="1100" u="none" strike="noStrike" dirty="0">
                          <a:effectLst/>
                        </a:rPr>
                        <a:t> </a:t>
                      </a:r>
                      <a:endParaRPr lang="es-E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7404737"/>
                  </a:ext>
                </a:extLst>
              </a:tr>
            </a:tbl>
          </a:graphicData>
        </a:graphic>
      </p:graphicFrame>
      <p:sp>
        <p:nvSpPr>
          <p:cNvPr id="6" name="CuadroTexto 5">
            <a:extLst>
              <a:ext uri="{FF2B5EF4-FFF2-40B4-BE49-F238E27FC236}">
                <a16:creationId xmlns:a16="http://schemas.microsoft.com/office/drawing/2014/main" id="{1BC287BE-FC2F-4527-8DEF-715CC1D13AAD}"/>
              </a:ext>
            </a:extLst>
          </p:cNvPr>
          <p:cNvSpPr txBox="1"/>
          <p:nvPr/>
        </p:nvSpPr>
        <p:spPr>
          <a:xfrm>
            <a:off x="581025" y="4657725"/>
            <a:ext cx="6724649" cy="1200329"/>
          </a:xfrm>
          <a:prstGeom prst="rect">
            <a:avLst/>
          </a:prstGeom>
          <a:noFill/>
        </p:spPr>
        <p:txBody>
          <a:bodyPr wrap="square" rtlCol="0">
            <a:spAutoFit/>
          </a:bodyPr>
          <a:lstStyle/>
          <a:p>
            <a:r>
              <a:rPr lang="es-ES" dirty="0"/>
              <a:t>Facebook es sobre la que mayor incidencia podemos tener, junto con Instagram y Twitter son las redes más utilizadas en los dispositivos móviles por eso su importancia. Linkedin se usa mas con PC y a nivel empresarial; contactos con agencias y empresas.</a:t>
            </a:r>
          </a:p>
        </p:txBody>
      </p:sp>
    </p:spTree>
    <p:extLst>
      <p:ext uri="{BB962C8B-B14F-4D97-AF65-F5344CB8AC3E}">
        <p14:creationId xmlns:p14="http://schemas.microsoft.com/office/powerpoint/2010/main" val="1573424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5E630259-2E99-42C6-925A-ED71BD9ED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22" name="Rectángulo 21">
            <a:extLst>
              <a:ext uri="{FF2B5EF4-FFF2-40B4-BE49-F238E27FC236}">
                <a16:creationId xmlns:a16="http://schemas.microsoft.com/office/drawing/2014/main" id="{CD7ECD05-B4E0-4A46-AE36-17B3B1B20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065" y="0"/>
            <a:ext cx="4059935" cy="6858000"/>
          </a:xfrm>
          <a:prstGeom prst="rect">
            <a:avLst/>
          </a:prstGeom>
          <a:ln>
            <a:noFill/>
          </a:ln>
          <a:effectLst>
            <a:outerShdw blurRad="50800" dist="127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24" name="Imagen 23">
            <a:extLst>
              <a:ext uri="{FF2B5EF4-FFF2-40B4-BE49-F238E27FC236}">
                <a16:creationId xmlns:a16="http://schemas.microsoft.com/office/drawing/2014/main" id="{210643E1-7ABA-4C1E-A734-A26C5D7041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8132064" y="0"/>
            <a:ext cx="4059936" cy="6858000"/>
          </a:xfrm>
          <a:prstGeom prst="rect">
            <a:avLst/>
          </a:prstGeom>
        </p:spPr>
      </p:pic>
      <p:sp>
        <p:nvSpPr>
          <p:cNvPr id="2" name="Título 1">
            <a:extLst>
              <a:ext uri="{FF2B5EF4-FFF2-40B4-BE49-F238E27FC236}">
                <a16:creationId xmlns:a16="http://schemas.microsoft.com/office/drawing/2014/main" id="{5F3F6C66-D6D7-4A72-9928-967AEA400766}"/>
              </a:ext>
            </a:extLst>
          </p:cNvPr>
          <p:cNvSpPr>
            <a:spLocks noGrp="1"/>
          </p:cNvSpPr>
          <p:nvPr>
            <p:ph type="title"/>
          </p:nvPr>
        </p:nvSpPr>
        <p:spPr>
          <a:xfrm>
            <a:off x="8610600" y="442453"/>
            <a:ext cx="2867025" cy="2091197"/>
          </a:xfrm>
          <a:noFill/>
        </p:spPr>
        <p:txBody>
          <a:bodyPr rtlCol="0">
            <a:normAutofit/>
          </a:bodyPr>
          <a:lstStyle/>
          <a:p>
            <a:pPr rtl="0"/>
            <a:r>
              <a:rPr lang="es-ES" sz="2400" dirty="0">
                <a:solidFill>
                  <a:schemeClr val="tx1">
                    <a:lumMod val="65000"/>
                    <a:lumOff val="35000"/>
                  </a:schemeClr>
                </a:solidFill>
              </a:rPr>
              <a:t>en función de los resultados</a:t>
            </a:r>
            <a:br>
              <a:rPr lang="es-ES" sz="2400" dirty="0">
                <a:solidFill>
                  <a:schemeClr val="tx1">
                    <a:lumMod val="65000"/>
                    <a:lumOff val="35000"/>
                  </a:schemeClr>
                </a:solidFill>
              </a:rPr>
            </a:br>
            <a:r>
              <a:rPr lang="es-ES" sz="2400" dirty="0">
                <a:solidFill>
                  <a:schemeClr val="tx1">
                    <a:lumMod val="65000"/>
                    <a:lumOff val="35000"/>
                  </a:schemeClr>
                </a:solidFill>
              </a:rPr>
              <a:t>marketing</a:t>
            </a:r>
            <a:br>
              <a:rPr lang="es-ES" sz="2400" dirty="0">
                <a:solidFill>
                  <a:schemeClr val="tx1">
                    <a:lumMod val="65000"/>
                    <a:lumOff val="35000"/>
                  </a:schemeClr>
                </a:solidFill>
              </a:rPr>
            </a:br>
            <a:r>
              <a:rPr lang="es-ES" sz="2400" dirty="0">
                <a:solidFill>
                  <a:schemeClr val="tx1">
                    <a:lumMod val="65000"/>
                    <a:lumOff val="35000"/>
                  </a:schemeClr>
                </a:solidFill>
              </a:rPr>
              <a:t>rediseña las campañas</a:t>
            </a:r>
            <a:endParaRPr lang="es-ES" dirty="0">
              <a:solidFill>
                <a:schemeClr val="tx1">
                  <a:lumMod val="65000"/>
                  <a:lumOff val="35000"/>
                </a:schemeClr>
              </a:solidFill>
            </a:endParaRPr>
          </a:p>
        </p:txBody>
      </p:sp>
      <p:graphicFrame>
        <p:nvGraphicFramePr>
          <p:cNvPr id="6" name="Marcador de posición de contenido 5" descr="Gráfico">
            <a:extLst>
              <a:ext uri="{FF2B5EF4-FFF2-40B4-BE49-F238E27FC236}">
                <a16:creationId xmlns:a16="http://schemas.microsoft.com/office/drawing/2014/main" id="{4F8339CB-596F-46C7-A612-EA1CB5750EDB}"/>
              </a:ext>
            </a:extLst>
          </p:cNvPr>
          <p:cNvGraphicFramePr>
            <a:graphicFrameLocks noGrp="1"/>
          </p:cNvGraphicFramePr>
          <p:nvPr>
            <p:ph idx="1"/>
            <p:extLst>
              <p:ext uri="{D42A27DB-BD31-4B8C-83A1-F6EECF244321}">
                <p14:modId xmlns:p14="http://schemas.microsoft.com/office/powerpoint/2010/main" val="279683778"/>
              </p:ext>
            </p:extLst>
          </p:nvPr>
        </p:nvGraphicFramePr>
        <p:xfrm>
          <a:off x="530942" y="1057275"/>
          <a:ext cx="7108723" cy="5284531"/>
        </p:xfrm>
        <a:graphic>
          <a:graphicData uri="http://schemas.openxmlformats.org/drawingml/2006/chart">
            <c:chart xmlns:c="http://schemas.openxmlformats.org/drawingml/2006/chart" xmlns:r="http://schemas.openxmlformats.org/officeDocument/2006/relationships" r:id="rId4"/>
          </a:graphicData>
        </a:graphic>
      </p:graphicFrame>
      <p:sp>
        <p:nvSpPr>
          <p:cNvPr id="3" name="CuadroTexto 2">
            <a:extLst>
              <a:ext uri="{FF2B5EF4-FFF2-40B4-BE49-F238E27FC236}">
                <a16:creationId xmlns:a16="http://schemas.microsoft.com/office/drawing/2014/main" id="{BF51A414-2F6F-4D36-B90D-D82436C03D65}"/>
              </a:ext>
            </a:extLst>
          </p:cNvPr>
          <p:cNvSpPr txBox="1"/>
          <p:nvPr/>
        </p:nvSpPr>
        <p:spPr>
          <a:xfrm>
            <a:off x="8485632" y="2600325"/>
            <a:ext cx="3352800" cy="3139321"/>
          </a:xfrm>
          <a:prstGeom prst="rect">
            <a:avLst/>
          </a:prstGeom>
          <a:noFill/>
        </p:spPr>
        <p:txBody>
          <a:bodyPr wrap="square" rtlCol="0">
            <a:spAutoFit/>
          </a:bodyPr>
          <a:lstStyle/>
          <a:p>
            <a:r>
              <a:rPr lang="es-ES" dirty="0"/>
              <a:t>Las nuevas herramientas de Excel permiten obtener los datos de diferentes perfiles (Sites) en una sola consulta, ahorrando tiempo en la elaboración de informes y análisis. Si bien es necesario saber los usuarios y contraseñas de todas las cuentas, es importante que todas sean corporativas sin pertenencia a los empleados, aunque sean cuentas de Gmail.</a:t>
            </a:r>
          </a:p>
        </p:txBody>
      </p:sp>
      <p:sp>
        <p:nvSpPr>
          <p:cNvPr id="8" name="Rectángulo: esquinas redondeadas 7">
            <a:extLst>
              <a:ext uri="{FF2B5EF4-FFF2-40B4-BE49-F238E27FC236}">
                <a16:creationId xmlns:a16="http://schemas.microsoft.com/office/drawing/2014/main" id="{643727C9-8C82-4DBD-A1A9-029B9887B89C}"/>
              </a:ext>
            </a:extLst>
          </p:cNvPr>
          <p:cNvSpPr/>
          <p:nvPr/>
        </p:nvSpPr>
        <p:spPr>
          <a:xfrm>
            <a:off x="1222729" y="306907"/>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Ejemplo de mediciones</a:t>
            </a:r>
          </a:p>
        </p:txBody>
      </p:sp>
    </p:spTree>
    <p:extLst>
      <p:ext uri="{BB962C8B-B14F-4D97-AF65-F5344CB8AC3E}">
        <p14:creationId xmlns:p14="http://schemas.microsoft.com/office/powerpoint/2010/main" val="411277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7" dur="500"/>
                                        <p:tgtEl>
                                          <p:spTgt spid="6">
                                            <p:graphicEl>
                                              <a:chart seriesIdx="-3" categoryIdx="-3" bldStep="gridLegend"/>
                                            </p:graphicEl>
                                          </p:spTgt>
                                        </p:tgtEl>
                                      </p:cBhvr>
                                    </p:animEffect>
                                  </p:childTnLst>
                                </p:cTn>
                              </p:par>
                            </p:childTnLst>
                          </p:cTn>
                        </p:par>
                        <p:par>
                          <p:cTn id="8" fill="hold">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1" dur="500"/>
                                        <p:tgtEl>
                                          <p:spTgt spid="6">
                                            <p:graphicEl>
                                              <a:chart seriesIdx="0" categoryIdx="-4" bldStep="series"/>
                                            </p:graphicEl>
                                          </p:spTgt>
                                        </p:tgtEl>
                                      </p:cBhvr>
                                    </p:animEffect>
                                  </p:childTnLst>
                                </p:cTn>
                              </p:par>
                            </p:childTnLst>
                          </p:cTn>
                        </p:par>
                        <p:par>
                          <p:cTn id="12" fill="hold">
                            <p:stCondLst>
                              <p:cond delay="2000"/>
                            </p:stCondLst>
                            <p:childTnLst>
                              <p:par>
                                <p:cTn id="13" presetID="22" presetClass="entr" presetSubtype="8" fill="hold" grpId="0" nodeType="afterEffect">
                                  <p:stCondLst>
                                    <p:cond delay="500"/>
                                  </p:stCondLst>
                                  <p:childTnLst>
                                    <p:set>
                                      <p:cBhvr>
                                        <p:cTn id="14"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15" dur="500"/>
                                        <p:tgtEl>
                                          <p:spTgt spid="6">
                                            <p:graphicEl>
                                              <a:chart seriesIdx="1" categoryIdx="-4" bldStep="series"/>
                                            </p:graphicEl>
                                          </p:spTgt>
                                        </p:tgtEl>
                                      </p:cBhvr>
                                    </p:animEffect>
                                  </p:childTnLst>
                                </p:cTn>
                              </p:par>
                            </p:childTnLst>
                          </p:cTn>
                        </p:par>
                        <p:par>
                          <p:cTn id="16" fill="hold">
                            <p:stCondLst>
                              <p:cond delay="3000"/>
                            </p:stCondLst>
                            <p:childTnLst>
                              <p:par>
                                <p:cTn id="17" presetID="22" presetClass="entr" presetSubtype="8" fill="hold" grpId="0" nodeType="afterEffect">
                                  <p:stCondLst>
                                    <p:cond delay="500"/>
                                  </p:stCondLst>
                                  <p:childTnLst>
                                    <p:set>
                                      <p:cBhvr>
                                        <p:cTn id="18"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left)">
                                      <p:cBhvr>
                                        <p:cTn id="19"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2" name="Imagen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ángulo 25">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28" name="Imagen 2">
            <a:extLst>
              <a:ext uri="{FF2B5EF4-FFF2-40B4-BE49-F238E27FC236}">
                <a16:creationId xmlns:a16="http://schemas.microsoft.com/office/drawing/2014/main" id="{F5B52056-26AD-4841-8A16-C1D9E3C099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Marcador de posición de contenido 5" descr="Fórmula">
            <a:extLst>
              <a:ext uri="{FF2B5EF4-FFF2-40B4-BE49-F238E27FC236}">
                <a16:creationId xmlns:a16="http://schemas.microsoft.com/office/drawing/2014/main" id="{29B78601-F415-4A48-AB86-2F6B81FA9136}"/>
              </a:ext>
            </a:extLst>
          </p:cNvPr>
          <p:cNvPicPr>
            <a:picLocks noGrp="1" noChangeAspect="1"/>
          </p:cNvPicPr>
          <p:nvPr>
            <p:ph sz="quarter" idx="13"/>
          </p:nvPr>
        </p:nvPicPr>
        <p:blipFill rotWithShape="1">
          <a:blip r:embed="rId5" cstate="print">
            <a:extLst>
              <a:ext uri="{28A0092B-C50C-407E-A947-70E740481C1C}">
                <a14:useLocalDpi xmlns:a14="http://schemas.microsoft.com/office/drawing/2010/main"/>
              </a:ext>
            </a:extLst>
          </a:blip>
          <a:srcRect b="-2"/>
          <a:stretch/>
        </p:blipFill>
        <p:spPr>
          <a:xfrm>
            <a:off x="20" y="10"/>
            <a:ext cx="4024741" cy="6857990"/>
          </a:xfrm>
          <a:prstGeom prst="rect">
            <a:avLst/>
          </a:prstGeom>
        </p:spPr>
      </p:pic>
      <p:sp>
        <p:nvSpPr>
          <p:cNvPr id="30" name="Rectángulo 29">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32" name="Imagen 31">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12" name="Marcador de posición de contenido 8" descr="SmartArt">
            <a:extLst>
              <a:ext uri="{FF2B5EF4-FFF2-40B4-BE49-F238E27FC236}">
                <a16:creationId xmlns:a16="http://schemas.microsoft.com/office/drawing/2014/main" id="{392A9BA3-CD8D-4E63-8279-5904B3797DA7}"/>
              </a:ext>
            </a:extLst>
          </p:cNvPr>
          <p:cNvGraphicFramePr>
            <a:graphicFrameLocks noGrp="1"/>
          </p:cNvGraphicFramePr>
          <p:nvPr>
            <p:ph sz="quarter" idx="14"/>
            <p:extLst>
              <p:ext uri="{D42A27DB-BD31-4B8C-83A1-F6EECF244321}">
                <p14:modId xmlns:p14="http://schemas.microsoft.com/office/powerpoint/2010/main" val="1544173325"/>
              </p:ext>
            </p:extLst>
          </p:nvPr>
        </p:nvGraphicFramePr>
        <p:xfrm>
          <a:off x="4106074" y="1080851"/>
          <a:ext cx="3326145" cy="31891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ángulo: esquinas redondeadas 12">
            <a:extLst>
              <a:ext uri="{FF2B5EF4-FFF2-40B4-BE49-F238E27FC236}">
                <a16:creationId xmlns:a16="http://schemas.microsoft.com/office/drawing/2014/main" id="{061CDC29-5AED-4DE6-A3BB-D0E8A2DA1E20}"/>
              </a:ext>
            </a:extLst>
          </p:cNvPr>
          <p:cNvSpPr/>
          <p:nvPr/>
        </p:nvSpPr>
        <p:spPr>
          <a:xfrm>
            <a:off x="5804136" y="331139"/>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Dinámica de control de contenidos</a:t>
            </a:r>
          </a:p>
        </p:txBody>
      </p:sp>
      <p:pic>
        <p:nvPicPr>
          <p:cNvPr id="3" name="Imagen 2" descr="Captura de pantalla de un celular&#10;&#10;Descripción generada automáticamente">
            <a:extLst>
              <a:ext uri="{FF2B5EF4-FFF2-40B4-BE49-F238E27FC236}">
                <a16:creationId xmlns:a16="http://schemas.microsoft.com/office/drawing/2014/main" id="{8B0E9C0C-E5C4-4980-89F1-0D60C94DADFB}"/>
              </a:ext>
            </a:extLst>
          </p:cNvPr>
          <p:cNvPicPr>
            <a:picLocks noChangeAspect="1"/>
          </p:cNvPicPr>
          <p:nvPr/>
        </p:nvPicPr>
        <p:blipFill>
          <a:blip r:embed="rId11"/>
          <a:stretch>
            <a:fillRect/>
          </a:stretch>
        </p:blipFill>
        <p:spPr>
          <a:xfrm>
            <a:off x="4887677" y="4337475"/>
            <a:ext cx="6522720" cy="1849329"/>
          </a:xfrm>
          <a:prstGeom prst="rect">
            <a:avLst/>
          </a:prstGeom>
        </p:spPr>
      </p:pic>
      <p:pic>
        <p:nvPicPr>
          <p:cNvPr id="4" name="Imagen 3" descr="Imagen que contiene cd&#10;&#10;Descripción generada automáticamente">
            <a:extLst>
              <a:ext uri="{FF2B5EF4-FFF2-40B4-BE49-F238E27FC236}">
                <a16:creationId xmlns:a16="http://schemas.microsoft.com/office/drawing/2014/main" id="{E288ED28-D1A4-480E-B18F-047171070E65}"/>
              </a:ext>
            </a:extLst>
          </p:cNvPr>
          <p:cNvPicPr>
            <a:picLocks noChangeAspect="1"/>
          </p:cNvPicPr>
          <p:nvPr/>
        </p:nvPicPr>
        <p:blipFill>
          <a:blip r:embed="rId12"/>
          <a:stretch>
            <a:fillRect/>
          </a:stretch>
        </p:blipFill>
        <p:spPr>
          <a:xfrm>
            <a:off x="7513532" y="1719376"/>
            <a:ext cx="4678448" cy="2550620"/>
          </a:xfrm>
          <a:prstGeom prst="rect">
            <a:avLst/>
          </a:prstGeom>
        </p:spPr>
      </p:pic>
    </p:spTree>
    <p:extLst>
      <p:ext uri="{BB962C8B-B14F-4D97-AF65-F5344CB8AC3E}">
        <p14:creationId xmlns:p14="http://schemas.microsoft.com/office/powerpoint/2010/main" val="306903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4" name="Rectángulo: esquinas redondeadas 23">
            <a:extLst>
              <a:ext uri="{FF2B5EF4-FFF2-40B4-BE49-F238E27FC236}">
                <a16:creationId xmlns:a16="http://schemas.microsoft.com/office/drawing/2014/main" id="{82044A0B-587D-4D73-B784-44F4AB8296EB}"/>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Ampliación de información - links</a:t>
            </a:r>
          </a:p>
        </p:txBody>
      </p:sp>
      <p:sp>
        <p:nvSpPr>
          <p:cNvPr id="25" name="Marcador de contenido 2">
            <a:extLst>
              <a:ext uri="{FF2B5EF4-FFF2-40B4-BE49-F238E27FC236}">
                <a16:creationId xmlns:a16="http://schemas.microsoft.com/office/drawing/2014/main" id="{578D1418-35AC-4340-B2F7-33AD7D96C6A4}"/>
              </a:ext>
            </a:extLst>
          </p:cNvPr>
          <p:cNvSpPr txBox="1">
            <a:spLocks/>
          </p:cNvSpPr>
          <p:nvPr/>
        </p:nvSpPr>
        <p:spPr>
          <a:xfrm>
            <a:off x="727493" y="1572261"/>
            <a:ext cx="10382820" cy="45674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Planificar Social Media; objetivos y estrategias.</a:t>
            </a: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hlinkClick r:id="rId3"/>
              </a:rPr>
              <a:t> https://rubenmanez.com/guia-plan-social-media-marketing/</a:t>
            </a:r>
            <a:endPar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Crear protocolo de actuación en redes. – Decálogo.</a:t>
            </a: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hlinkClick r:id="rId4"/>
              </a:rPr>
              <a:t> https://www.rebiun.org/sites/default/files/2017-11/IIIPE_Linea3_Manual_Buenaspracticas_redes_sociales_2014.pdf</a:t>
            </a:r>
            <a:endPar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Preparar campañas; calendario y acciones del Community Manager. </a:t>
            </a: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hlinkClick r:id="rId5"/>
              </a:rPr>
              <a:t>https://www.cyberclick.es/numerical-blog/los-8-pasos-de-un-plan-de-marketing-en-redes-sociales</a:t>
            </a: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puntos de control y toma de medidas correctoras.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Búsqueda de fuentes de buena información; segmentación, Brainstorming: </a:t>
            </a: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hlinkClick r:id="rId6"/>
              </a:rPr>
              <a:t>https://www.emprendedores.es/gestion/g72637/organizar-brainstorming-ideas-creativas/</a:t>
            </a:r>
            <a:endPar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Publicar contenidos. Textos, imágenes, videos, enlaces. </a:t>
            </a: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hlinkClick r:id="rId7"/>
              </a:rPr>
              <a:t>https://www.luciajimenezvida.es/que-publicar-en-cada-red-social/</a:t>
            </a:r>
            <a:endPar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Atención a los usuarios; respuesta a comentarios, opiniones, mensajes privados.</a:t>
            </a: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hlinkClick r:id="rId8"/>
              </a:rPr>
              <a:t> https://www.plan-ab.es/las-mejores-respuestas-community-managers-redes-sociales/</a:t>
            </a:r>
            <a:endPar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Implementar acciones de crecimiento; comentar, preguntar, dar likes, hacer networking por la red, uso de hashtags </a:t>
            </a:r>
            <a:r>
              <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hlinkClick r:id="rId9"/>
              </a:rPr>
              <a:t>https://www.youtube.com/watch?v=6gjX2ztSQig</a:t>
            </a:r>
            <a:endPar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r>
              <a:rPr lang="es-ES" sz="1600" dirty="0">
                <a:solidFill>
                  <a:sysClr val="windowText" lastClr="000000"/>
                </a:solidFill>
                <a:latin typeface="Calibri" panose="020F0502020204030204"/>
              </a:rPr>
              <a:t>Herramientas y recursos creativos para la creación de contenidos: </a:t>
            </a:r>
            <a:r>
              <a:rPr lang="es-ES" sz="1600" dirty="0">
                <a:hlinkClick r:id="rId10"/>
              </a:rPr>
              <a:t>https://www.slideshare.net/slideshow/embed_code/key/ng90iLuFatmgj2</a:t>
            </a:r>
            <a:endParaRPr lang="es-ES" sz="1600" dirty="0"/>
          </a:p>
          <a:p>
            <a:r>
              <a:rPr lang="es-ES" sz="1600" dirty="0">
                <a:solidFill>
                  <a:sysClr val="windowText" lastClr="000000"/>
                </a:solidFill>
                <a:latin typeface="Calibri" panose="020F0502020204030204"/>
              </a:rPr>
              <a:t>Datos</a:t>
            </a:r>
            <a:r>
              <a:rPr lang="es-ES" sz="1600" dirty="0"/>
              <a:t> </a:t>
            </a:r>
            <a:r>
              <a:rPr lang="es-ES" sz="1600" dirty="0">
                <a:hlinkClick r:id="rId11"/>
              </a:rPr>
              <a:t>https://www.juancmejia.com/wp-content/uploads/2020/02/Digital-2020-WeAreSocial-y-HootSuite.pdf</a:t>
            </a:r>
            <a:endParaRPr lang="es-ES" sz="1600" dirty="0"/>
          </a:p>
          <a:p>
            <a:endParaRPr lang="es-ES" sz="1600" dirty="0"/>
          </a:p>
          <a:p>
            <a:pPr marL="0" marR="0" lvl="0" indent="0" algn="l" defTabSz="914400" rtl="0" eaLnBrk="1" fontAlgn="auto" latinLnBrk="0" hangingPunct="1">
              <a:lnSpc>
                <a:spcPct val="90000"/>
              </a:lnSpc>
              <a:spcBef>
                <a:spcPts val="1000"/>
              </a:spcBef>
              <a:spcAft>
                <a:spcPts val="0"/>
              </a:spcAft>
              <a:buClrTx/>
              <a:buSzTx/>
              <a:buNone/>
              <a:tabLst/>
              <a:defRPr/>
            </a:pPr>
            <a:endParaRPr kumimoji="0" lang="es-E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700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descr="Placa de Petri">
            <a:extLst>
              <a:ext uri="{FF2B5EF4-FFF2-40B4-BE49-F238E27FC236}">
                <a16:creationId xmlns:a16="http://schemas.microsoft.com/office/drawing/2014/main" id="{D16B27C4-A9C2-4AC4-9DD3-88F63F48E83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7274" y="10"/>
            <a:ext cx="4834726" cy="6857990"/>
          </a:xfrm>
          <a:prstGeom prst="rect">
            <a:avLst/>
          </a:prstGeom>
        </p:spPr>
      </p:pic>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CuadroTexto 8">
            <a:extLst>
              <a:ext uri="{FF2B5EF4-FFF2-40B4-BE49-F238E27FC236}">
                <a16:creationId xmlns:a16="http://schemas.microsoft.com/office/drawing/2014/main" id="{219C1F42-6EB4-4E8D-878E-60D935F6BF94}"/>
              </a:ext>
            </a:extLst>
          </p:cNvPr>
          <p:cNvSpPr txBox="1"/>
          <p:nvPr/>
        </p:nvSpPr>
        <p:spPr>
          <a:xfrm>
            <a:off x="345588" y="1707350"/>
            <a:ext cx="6971029" cy="646331"/>
          </a:xfrm>
          <a:prstGeom prst="rect">
            <a:avLst/>
          </a:prstGeom>
          <a:noFill/>
        </p:spPr>
        <p:txBody>
          <a:bodyPr wrap="square" rtlCol="0">
            <a:spAutoFit/>
          </a:bodyPr>
          <a:lstStyle/>
          <a:p>
            <a:pPr marL="285750" indent="-285750">
              <a:buFont typeface="Arial" panose="020B0604020202020204" pitchFamily="34" charset="0"/>
              <a:buChar char="•"/>
            </a:pPr>
            <a:r>
              <a:rPr lang="es-ES" dirty="0">
                <a:hlinkClick r:id="rId7"/>
              </a:rPr>
              <a:t>https://aulacm.com/diccionario-community-manager/</a:t>
            </a:r>
            <a:endParaRPr lang="es-ES" dirty="0"/>
          </a:p>
          <a:p>
            <a:endParaRPr lang="es-ES" dirty="0"/>
          </a:p>
        </p:txBody>
      </p:sp>
      <p:sp>
        <p:nvSpPr>
          <p:cNvPr id="24" name="Rectángulo: esquinas redondeadas 23">
            <a:extLst>
              <a:ext uri="{FF2B5EF4-FFF2-40B4-BE49-F238E27FC236}">
                <a16:creationId xmlns:a16="http://schemas.microsoft.com/office/drawing/2014/main" id="{82044A0B-587D-4D73-B784-44F4AB8296EB}"/>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Glosario de términos</a:t>
            </a:r>
          </a:p>
        </p:txBody>
      </p:sp>
      <p:pic>
        <p:nvPicPr>
          <p:cNvPr id="2" name="Elementos multimedia en línea 1" title="ￂﾡCuidado! 6 Errores Enormes al Poner Anuncios en Facebook e Instagram">
            <a:hlinkClick r:id="" action="ppaction://media"/>
            <a:extLst>
              <a:ext uri="{FF2B5EF4-FFF2-40B4-BE49-F238E27FC236}">
                <a16:creationId xmlns:a16="http://schemas.microsoft.com/office/drawing/2014/main" id="{7C818084-EB20-4FFD-AC57-2C16B505927F}"/>
              </a:ext>
            </a:extLst>
          </p:cNvPr>
          <p:cNvPicPr>
            <a:picLocks noRot="1" noChangeAspect="1"/>
          </p:cNvPicPr>
          <p:nvPr>
            <a:videoFile r:link="rId1"/>
          </p:nvPr>
        </p:nvPicPr>
        <p:blipFill>
          <a:blip r:embed="rId8"/>
          <a:stretch>
            <a:fillRect/>
          </a:stretch>
        </p:blipFill>
        <p:spPr>
          <a:xfrm>
            <a:off x="272143" y="2492829"/>
            <a:ext cx="6538232" cy="4226023"/>
          </a:xfrm>
          <a:prstGeom prst="rect">
            <a:avLst/>
          </a:prstGeom>
        </p:spPr>
      </p:pic>
    </p:spTree>
    <p:extLst>
      <p:ext uri="{BB962C8B-B14F-4D97-AF65-F5344CB8AC3E}">
        <p14:creationId xmlns:p14="http://schemas.microsoft.com/office/powerpoint/2010/main" val="82014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37AC7C-AEA5-45F2-8FBE-E2D1FBE56003}"/>
              </a:ext>
            </a:extLst>
          </p:cNvPr>
          <p:cNvSpPr>
            <a:spLocks noGrp="1"/>
          </p:cNvSpPr>
          <p:nvPr>
            <p:ph idx="1"/>
          </p:nvPr>
        </p:nvSpPr>
        <p:spPr>
          <a:xfrm>
            <a:off x="1077686" y="971550"/>
            <a:ext cx="10813596" cy="5610225"/>
          </a:xfrm>
        </p:spPr>
        <p:txBody>
          <a:bodyPr>
            <a:noAutofit/>
          </a:bodyPr>
          <a:lstStyle/>
          <a:p>
            <a:pPr marL="0" indent="0">
              <a:buNone/>
            </a:pPr>
            <a:r>
              <a:rPr lang="es-ES" sz="1500" b="1" dirty="0"/>
              <a:t>Cada vez es mayor el peso de las redes sociales en la decisión de los clientes</a:t>
            </a:r>
            <a:r>
              <a:rPr lang="es-ES" sz="1500" dirty="0"/>
              <a:t>, es por ello que ahora más que nunca se necesita el mejor plan de acciones en redes sociales, planificadas  con profesionalidad por el departamento de marketing pv y con el apoyo de todos para obtener el mayor y mejor impacto posible en las ventas.</a:t>
            </a:r>
          </a:p>
          <a:p>
            <a:pPr marL="0" indent="0">
              <a:buNone/>
            </a:pPr>
            <a:r>
              <a:rPr lang="es-ES" sz="1500" dirty="0"/>
              <a:t>La figura d</a:t>
            </a:r>
            <a:r>
              <a:rPr lang="es-ES" sz="1500" b="1" dirty="0"/>
              <a:t>el Community Manager se profesionaliza </a:t>
            </a:r>
            <a:r>
              <a:rPr lang="es-ES" sz="1500" dirty="0"/>
              <a:t>más, surge otra figura demandada el “</a:t>
            </a:r>
            <a:r>
              <a:rPr lang="es-ES" sz="1500" b="1" dirty="0" err="1"/>
              <a:t>traffiker</a:t>
            </a:r>
            <a:r>
              <a:rPr lang="es-ES" sz="1500" b="1" dirty="0"/>
              <a:t> digital</a:t>
            </a:r>
            <a:r>
              <a:rPr lang="es-ES" sz="1500" dirty="0"/>
              <a:t>” </a:t>
            </a:r>
            <a:r>
              <a:rPr lang="es-ES" sz="1600" dirty="0">
                <a:solidFill>
                  <a:srgbClr val="333333"/>
                </a:solidFill>
              </a:rPr>
              <a:t>encargado de comprar tráfico online para convertirlo en resultados. </a:t>
            </a:r>
            <a:r>
              <a:rPr lang="es-ES" sz="1500" dirty="0"/>
              <a:t>nuevas aplicaciones mejoran o facilitan el trabajo; herramientas de medición, de control, de administración, publicación…, la tarea  de promoción en redes requiere de gran dinamismo, tiempo, paciencia y creatividad, cuanto antes nos subamos al tren más creceremos.</a:t>
            </a:r>
          </a:p>
          <a:p>
            <a:pPr marL="0" indent="0">
              <a:buNone/>
            </a:pPr>
            <a:r>
              <a:rPr lang="es-ES" sz="1500" b="1" dirty="0"/>
              <a:t>El aumento de nuestra presencia en redes es fundamental </a:t>
            </a:r>
            <a:r>
              <a:rPr lang="es-ES" sz="1500" dirty="0"/>
              <a:t>, tenemos mucho camino por delante. cuantos mas perfiles bien organizados tengamos en favor de nuestra marca más clientes conseguiremos fidelizar. La unión hace la fuerza y mas si esta bien dirigida.</a:t>
            </a:r>
          </a:p>
          <a:p>
            <a:pPr marL="0" indent="0">
              <a:buNone/>
            </a:pPr>
            <a:r>
              <a:rPr lang="es-ES" sz="1500" dirty="0"/>
              <a:t>La primera meta es conseguir el mayor número de impactos posibles para </a:t>
            </a:r>
            <a:r>
              <a:rPr lang="es-ES" sz="1500" b="1" dirty="0"/>
              <a:t>el día “D”</a:t>
            </a:r>
            <a:r>
              <a:rPr lang="es-ES" sz="1500" dirty="0"/>
              <a:t>, día en que se conozca la </a:t>
            </a:r>
            <a:r>
              <a:rPr lang="es-ES" sz="1500" b="1" dirty="0"/>
              <a:t>fecha de apertura de los hoteles</a:t>
            </a:r>
            <a:r>
              <a:rPr lang="es-ES" sz="1500" dirty="0"/>
              <a:t>, sea el que sea, estemos preparados para lanzar y mantener una </a:t>
            </a:r>
            <a:r>
              <a:rPr lang="es-ES" sz="1500" b="1" dirty="0"/>
              <a:t>campaña agresiva en todos los medios </a:t>
            </a:r>
            <a:r>
              <a:rPr lang="es-ES" sz="1500" dirty="0"/>
              <a:t>que nos sean asequibles, necesitamos recibir reservas en un mercado super competitivo con saturación de oferta y falta de demanda extranjera.</a:t>
            </a:r>
          </a:p>
          <a:p>
            <a:pPr marL="0" indent="0">
              <a:buNone/>
            </a:pPr>
            <a:r>
              <a:rPr lang="es-ES" sz="1500" b="1" dirty="0"/>
              <a:t>La conexión directa con clientes es mas necesaria que nunca</a:t>
            </a:r>
            <a:r>
              <a:rPr lang="es-ES" sz="1500" dirty="0"/>
              <a:t>, la fuerza social reside en todos. La digitalización se ha acelerado por la necesidad de la distancia,  la sanidad y el ahorro son claves.</a:t>
            </a:r>
          </a:p>
        </p:txBody>
      </p:sp>
      <p:sp>
        <p:nvSpPr>
          <p:cNvPr id="4" name="Diagrama de flujo: proceso alternativo 3">
            <a:extLst>
              <a:ext uri="{FF2B5EF4-FFF2-40B4-BE49-F238E27FC236}">
                <a16:creationId xmlns:a16="http://schemas.microsoft.com/office/drawing/2014/main" id="{0E16A296-2032-49DC-8051-CC6EE1CB1881}"/>
              </a:ext>
            </a:extLst>
          </p:cNvPr>
          <p:cNvSpPr/>
          <p:nvPr/>
        </p:nvSpPr>
        <p:spPr>
          <a:xfrm>
            <a:off x="3295650" y="276225"/>
            <a:ext cx="4610100" cy="657225"/>
          </a:xfrm>
          <a:prstGeom prst="flowChartAlternateProcess">
            <a:avLst/>
          </a:prstGeom>
          <a:gradFill flip="none" rotWithShape="1">
            <a:gsLst>
              <a:gs pos="0">
                <a:srgbClr val="F07D5A">
                  <a:shade val="30000"/>
                  <a:satMod val="115000"/>
                </a:srgbClr>
              </a:gs>
              <a:gs pos="50000">
                <a:srgbClr val="F07D5A">
                  <a:shade val="67500"/>
                  <a:satMod val="115000"/>
                </a:srgbClr>
              </a:gs>
              <a:gs pos="100000">
                <a:srgbClr val="F07D5A">
                  <a:shade val="100000"/>
                  <a:satMod val="115000"/>
                </a:srgbClr>
              </a:gs>
            </a:gsLst>
            <a:lin ang="54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CONCLUSIONES</a:t>
            </a:r>
          </a:p>
        </p:txBody>
      </p:sp>
      <p:sp>
        <p:nvSpPr>
          <p:cNvPr id="5" name="Diagrama de flujo: conector 4">
            <a:extLst>
              <a:ext uri="{FF2B5EF4-FFF2-40B4-BE49-F238E27FC236}">
                <a16:creationId xmlns:a16="http://schemas.microsoft.com/office/drawing/2014/main" id="{8DD0DEE9-0954-4B71-ADA3-5F103DA4FEA8}"/>
              </a:ext>
            </a:extLst>
          </p:cNvPr>
          <p:cNvSpPr/>
          <p:nvPr/>
        </p:nvSpPr>
        <p:spPr>
          <a:xfrm>
            <a:off x="658741" y="3835864"/>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Diagrama de flujo: conector 5">
            <a:extLst>
              <a:ext uri="{FF2B5EF4-FFF2-40B4-BE49-F238E27FC236}">
                <a16:creationId xmlns:a16="http://schemas.microsoft.com/office/drawing/2014/main" id="{2EDDD87C-8F13-4409-9668-9DD64F6E8988}"/>
              </a:ext>
            </a:extLst>
          </p:cNvPr>
          <p:cNvSpPr/>
          <p:nvPr/>
        </p:nvSpPr>
        <p:spPr>
          <a:xfrm>
            <a:off x="662649" y="2340433"/>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Diagrama de flujo: conector 6">
            <a:extLst>
              <a:ext uri="{FF2B5EF4-FFF2-40B4-BE49-F238E27FC236}">
                <a16:creationId xmlns:a16="http://schemas.microsoft.com/office/drawing/2014/main" id="{5DC69328-CCA3-4630-BA0F-D2D174F9AACD}"/>
              </a:ext>
            </a:extLst>
          </p:cNvPr>
          <p:cNvSpPr/>
          <p:nvPr/>
        </p:nvSpPr>
        <p:spPr>
          <a:xfrm>
            <a:off x="650074" y="482237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Diagrama de flujo: conector 7">
            <a:extLst>
              <a:ext uri="{FF2B5EF4-FFF2-40B4-BE49-F238E27FC236}">
                <a16:creationId xmlns:a16="http://schemas.microsoft.com/office/drawing/2014/main" id="{D6F369C7-43F5-4251-A925-65F1EA36F392}"/>
              </a:ext>
            </a:extLst>
          </p:cNvPr>
          <p:cNvSpPr/>
          <p:nvPr/>
        </p:nvSpPr>
        <p:spPr>
          <a:xfrm>
            <a:off x="685110" y="6008919"/>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Diagrama de flujo: conector 8">
            <a:extLst>
              <a:ext uri="{FF2B5EF4-FFF2-40B4-BE49-F238E27FC236}">
                <a16:creationId xmlns:a16="http://schemas.microsoft.com/office/drawing/2014/main" id="{D92A376E-655F-46EE-A4C5-FB0C15174C1E}"/>
              </a:ext>
            </a:extLst>
          </p:cNvPr>
          <p:cNvSpPr/>
          <p:nvPr/>
        </p:nvSpPr>
        <p:spPr>
          <a:xfrm>
            <a:off x="752643" y="110355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68367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37AC7C-AEA5-45F2-8FBE-E2D1FBE56003}"/>
              </a:ext>
            </a:extLst>
          </p:cNvPr>
          <p:cNvSpPr>
            <a:spLocks noGrp="1"/>
          </p:cNvSpPr>
          <p:nvPr>
            <p:ph idx="1"/>
          </p:nvPr>
        </p:nvSpPr>
        <p:spPr>
          <a:xfrm>
            <a:off x="1110342" y="971550"/>
            <a:ext cx="10668001" cy="5610225"/>
          </a:xfrm>
        </p:spPr>
        <p:txBody>
          <a:bodyPr anchor="t">
            <a:noAutofit/>
          </a:bodyPr>
          <a:lstStyle/>
          <a:p>
            <a:pPr marL="0" indent="0">
              <a:buNone/>
            </a:pPr>
            <a:endParaRPr lang="es-ES" sz="1500" b="1" dirty="0"/>
          </a:p>
          <a:p>
            <a:pPr marL="0" indent="0">
              <a:buNone/>
            </a:pPr>
            <a:r>
              <a:rPr lang="es-ES" sz="1500" b="1" dirty="0"/>
              <a:t>Entregar valor primero</a:t>
            </a:r>
            <a:r>
              <a:rPr lang="es-ES" sz="1500" dirty="0"/>
              <a:t>: brindar buen contenido para que los usuarios vuelvan a nosotros por gusto y necesidad, los convierte en usuarios más valiosos y recurrentes a lo largo del tiempo</a:t>
            </a:r>
            <a:br>
              <a:rPr lang="es-ES" sz="1500" dirty="0"/>
            </a:br>
            <a:endParaRPr lang="es-ES" sz="1500" dirty="0"/>
          </a:p>
          <a:p>
            <a:pPr marL="0" indent="0">
              <a:buNone/>
            </a:pPr>
            <a:r>
              <a:rPr lang="es-ES" sz="1500" b="1" dirty="0"/>
              <a:t>Escuchar a nuestra audiencia</a:t>
            </a:r>
            <a:r>
              <a:rPr lang="es-ES" sz="1500" dirty="0"/>
              <a:t>: La posibilidad de una conexión directa entre las marcas y los usuarios, es el mayor beneficio que brindan las Redes Sociales</a:t>
            </a:r>
            <a:br>
              <a:rPr lang="es-ES" sz="1500" dirty="0"/>
            </a:br>
            <a:endParaRPr lang="es-ES" sz="1500" dirty="0"/>
          </a:p>
          <a:p>
            <a:pPr marL="0" indent="0">
              <a:buNone/>
            </a:pPr>
            <a:r>
              <a:rPr lang="es-ES" sz="1500" b="1" dirty="0"/>
              <a:t>Saber cuándo comunicar</a:t>
            </a:r>
            <a:r>
              <a:rPr lang="es-ES" sz="1500" dirty="0"/>
              <a:t>: Si bien hay horarios en los que más se publica a nivel general, debemos evaluar cuando nuestro publico está online en Redes y agendar publicaciones para ese momento</a:t>
            </a:r>
            <a:br>
              <a:rPr lang="es-ES" sz="1500" dirty="0"/>
            </a:br>
            <a:endParaRPr lang="es-ES" sz="1500" dirty="0"/>
          </a:p>
          <a:p>
            <a:pPr marL="0" indent="0">
              <a:buNone/>
            </a:pPr>
            <a:r>
              <a:rPr lang="es-ES" sz="1500" b="1" dirty="0"/>
              <a:t>Usar Hashtags y Ubicación</a:t>
            </a:r>
            <a:r>
              <a:rPr lang="es-ES" sz="1500" dirty="0"/>
              <a:t>: Estos son los métodos mas efectivos para aumentar el alcance que generamos en Redes (después de la publicidad obviamente).</a:t>
            </a:r>
          </a:p>
          <a:p>
            <a:pPr marL="0" indent="0">
              <a:buNone/>
            </a:pPr>
            <a:endParaRPr lang="es-ES" sz="1500" dirty="0"/>
          </a:p>
        </p:txBody>
      </p:sp>
      <p:sp>
        <p:nvSpPr>
          <p:cNvPr id="4" name="Diagrama de flujo: proceso alternativo 3">
            <a:extLst>
              <a:ext uri="{FF2B5EF4-FFF2-40B4-BE49-F238E27FC236}">
                <a16:creationId xmlns:a16="http://schemas.microsoft.com/office/drawing/2014/main" id="{0E16A296-2032-49DC-8051-CC6EE1CB1881}"/>
              </a:ext>
            </a:extLst>
          </p:cNvPr>
          <p:cNvSpPr/>
          <p:nvPr/>
        </p:nvSpPr>
        <p:spPr>
          <a:xfrm>
            <a:off x="3295650" y="276225"/>
            <a:ext cx="4610100" cy="657225"/>
          </a:xfrm>
          <a:prstGeom prst="flowChartAlternateProcess">
            <a:avLst/>
          </a:prstGeom>
          <a:gradFill flip="none" rotWithShape="1">
            <a:gsLst>
              <a:gs pos="0">
                <a:srgbClr val="F07D5A">
                  <a:shade val="30000"/>
                  <a:satMod val="115000"/>
                </a:srgbClr>
              </a:gs>
              <a:gs pos="50000">
                <a:srgbClr val="F07D5A">
                  <a:shade val="67500"/>
                  <a:satMod val="115000"/>
                </a:srgbClr>
              </a:gs>
              <a:gs pos="100000">
                <a:srgbClr val="F07D5A">
                  <a:shade val="100000"/>
                  <a:satMod val="115000"/>
                </a:srgbClr>
              </a:gs>
            </a:gsLst>
            <a:lin ang="54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CONCLUSIONES</a:t>
            </a:r>
          </a:p>
        </p:txBody>
      </p:sp>
      <p:sp>
        <p:nvSpPr>
          <p:cNvPr id="5" name="Diagrama de flujo: conector 4">
            <a:extLst>
              <a:ext uri="{FF2B5EF4-FFF2-40B4-BE49-F238E27FC236}">
                <a16:creationId xmlns:a16="http://schemas.microsoft.com/office/drawing/2014/main" id="{559F6FEB-5A33-442A-9B48-C9860FE33B1A}"/>
              </a:ext>
            </a:extLst>
          </p:cNvPr>
          <p:cNvSpPr/>
          <p:nvPr/>
        </p:nvSpPr>
        <p:spPr>
          <a:xfrm>
            <a:off x="702813" y="4349530"/>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Diagrama de flujo: conector 5">
            <a:extLst>
              <a:ext uri="{FF2B5EF4-FFF2-40B4-BE49-F238E27FC236}">
                <a16:creationId xmlns:a16="http://schemas.microsoft.com/office/drawing/2014/main" id="{C94C4CA3-73D0-45AA-8CBD-FB2382C47255}"/>
              </a:ext>
            </a:extLst>
          </p:cNvPr>
          <p:cNvSpPr/>
          <p:nvPr/>
        </p:nvSpPr>
        <p:spPr>
          <a:xfrm>
            <a:off x="702813" y="3420161"/>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Diagrama de flujo: conector 6">
            <a:extLst>
              <a:ext uri="{FF2B5EF4-FFF2-40B4-BE49-F238E27FC236}">
                <a16:creationId xmlns:a16="http://schemas.microsoft.com/office/drawing/2014/main" id="{45444073-6C8E-4AB2-B69D-0E49C223BA52}"/>
              </a:ext>
            </a:extLst>
          </p:cNvPr>
          <p:cNvSpPr/>
          <p:nvPr/>
        </p:nvSpPr>
        <p:spPr>
          <a:xfrm>
            <a:off x="702813" y="2390779"/>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Diagrama de flujo: conector 7">
            <a:extLst>
              <a:ext uri="{FF2B5EF4-FFF2-40B4-BE49-F238E27FC236}">
                <a16:creationId xmlns:a16="http://schemas.microsoft.com/office/drawing/2014/main" id="{285D317D-6433-4679-BB88-F50AD2B3C021}"/>
              </a:ext>
            </a:extLst>
          </p:cNvPr>
          <p:cNvSpPr/>
          <p:nvPr/>
        </p:nvSpPr>
        <p:spPr>
          <a:xfrm>
            <a:off x="704342" y="144780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61486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a:extLst>
              <a:ext uri="{FF2B5EF4-FFF2-40B4-BE49-F238E27FC236}">
                <a16:creationId xmlns:a16="http://schemas.microsoft.com/office/drawing/2014/main" id="{D16B27C4-A9C2-4AC4-9DD3-88F63F48E83C}"/>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357276" y="24997"/>
            <a:ext cx="5050894" cy="3254916"/>
          </a:xfrm>
          <a:prstGeom prst="rect">
            <a:avLst/>
          </a:prstGeom>
        </p:spPr>
      </p:pic>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50241" y="1638302"/>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219C1F42-6EB4-4E8D-878E-60D935F6BF94}"/>
              </a:ext>
            </a:extLst>
          </p:cNvPr>
          <p:cNvSpPr txBox="1"/>
          <p:nvPr/>
        </p:nvSpPr>
        <p:spPr>
          <a:xfrm>
            <a:off x="971550" y="1523911"/>
            <a:ext cx="6162675" cy="1200329"/>
          </a:xfrm>
          <a:prstGeom prst="rect">
            <a:avLst/>
          </a:prstGeom>
          <a:noFill/>
        </p:spPr>
        <p:txBody>
          <a:bodyPr wrap="square" rtlCol="0">
            <a:spAutoFit/>
          </a:bodyPr>
          <a:lstStyle/>
          <a:p>
            <a:r>
              <a:rPr lang="es-ES" dirty="0"/>
              <a:t>Por norma general  difundir (</a:t>
            </a:r>
            <a:r>
              <a:rPr lang="es-ES" b="1" dirty="0"/>
              <a:t>copiar y pegar) las publicaciones de la central, </a:t>
            </a:r>
            <a:r>
              <a:rPr lang="es-ES" dirty="0"/>
              <a:t>considerando que para interesar a nuestros seguidores un 80% del contenido publicado debe ser de carácter no comercial.</a:t>
            </a:r>
          </a:p>
        </p:txBody>
      </p:sp>
      <p:sp>
        <p:nvSpPr>
          <p:cNvPr id="15" name="Diagrama de flujo: conector 14">
            <a:extLst>
              <a:ext uri="{FF2B5EF4-FFF2-40B4-BE49-F238E27FC236}">
                <a16:creationId xmlns:a16="http://schemas.microsoft.com/office/drawing/2014/main" id="{CA0161C1-E98D-48BE-97BF-B812243DD909}"/>
              </a:ext>
            </a:extLst>
          </p:cNvPr>
          <p:cNvSpPr/>
          <p:nvPr/>
        </p:nvSpPr>
        <p:spPr>
          <a:xfrm>
            <a:off x="526779" y="3036094"/>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7E6D1243-5C91-41B6-B9F5-01C233A807C6}"/>
              </a:ext>
            </a:extLst>
          </p:cNvPr>
          <p:cNvSpPr txBox="1"/>
          <p:nvPr/>
        </p:nvSpPr>
        <p:spPr>
          <a:xfrm>
            <a:off x="965372" y="2890361"/>
            <a:ext cx="6162676" cy="1754326"/>
          </a:xfrm>
          <a:prstGeom prst="rect">
            <a:avLst/>
          </a:prstGeom>
          <a:noFill/>
        </p:spPr>
        <p:txBody>
          <a:bodyPr wrap="square" rtlCol="0">
            <a:spAutoFit/>
          </a:bodyPr>
          <a:lstStyle/>
          <a:p>
            <a:r>
              <a:rPr lang="es-ES" dirty="0"/>
              <a:t>Los contenidos no comerciales deben ser superar las expectativas de nuestros lectores reportando algo bueno que les incentive a volver y recomendar, por ejemplo sorteos de estancias o concursos.</a:t>
            </a:r>
          </a:p>
          <a:p>
            <a:r>
              <a:rPr lang="es-ES" dirty="0">
                <a:hlinkClick r:id="rId6"/>
              </a:rPr>
              <a:t>https://blog.socialgest.net/es/2019/07/12/herramientas-generar-ganadores-concursos-sorteos-en-redes-sociales/</a:t>
            </a:r>
            <a:endParaRPr lang="es-ES" dirty="0"/>
          </a:p>
        </p:txBody>
      </p:sp>
      <p:sp>
        <p:nvSpPr>
          <p:cNvPr id="18" name="CuadroTexto 17">
            <a:extLst>
              <a:ext uri="{FF2B5EF4-FFF2-40B4-BE49-F238E27FC236}">
                <a16:creationId xmlns:a16="http://schemas.microsoft.com/office/drawing/2014/main" id="{62B0C324-834E-4F7F-BFE8-26D261007816}"/>
              </a:ext>
            </a:extLst>
          </p:cNvPr>
          <p:cNvSpPr txBox="1"/>
          <p:nvPr/>
        </p:nvSpPr>
        <p:spPr>
          <a:xfrm>
            <a:off x="930899" y="4819559"/>
            <a:ext cx="6197149" cy="1200329"/>
          </a:xfrm>
          <a:prstGeom prst="rect">
            <a:avLst/>
          </a:prstGeom>
          <a:noFill/>
        </p:spPr>
        <p:txBody>
          <a:bodyPr wrap="square" rtlCol="0">
            <a:spAutoFit/>
          </a:bodyPr>
          <a:lstStyle/>
          <a:p>
            <a:r>
              <a:rPr lang="es-ES" dirty="0"/>
              <a:t>No tomar posturas en los temas controvertidos, especialmente en materia de política, deportiva, o religiosa. Esta norma que ya imperaba en las relaciones directas con los clientes y se debe mantener en redes sociales.</a:t>
            </a:r>
          </a:p>
        </p:txBody>
      </p:sp>
      <p:sp>
        <p:nvSpPr>
          <p:cNvPr id="19" name="Diagrama de flujo: conector 18">
            <a:extLst>
              <a:ext uri="{FF2B5EF4-FFF2-40B4-BE49-F238E27FC236}">
                <a16:creationId xmlns:a16="http://schemas.microsoft.com/office/drawing/2014/main" id="{C3F78545-0BAC-47E1-9455-E8A98B34A3C7}"/>
              </a:ext>
            </a:extLst>
          </p:cNvPr>
          <p:cNvSpPr/>
          <p:nvPr/>
        </p:nvSpPr>
        <p:spPr>
          <a:xfrm>
            <a:off x="568594" y="4947047"/>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8F0B2248-8E1C-4435-ACCA-273E416C286A}"/>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pic>
        <p:nvPicPr>
          <p:cNvPr id="3" name="Imagen 2" descr="Imagen que contiene interior, tabla, silla, cuarto&#10;&#10;Descripción generada automáticamente">
            <a:extLst>
              <a:ext uri="{FF2B5EF4-FFF2-40B4-BE49-F238E27FC236}">
                <a16:creationId xmlns:a16="http://schemas.microsoft.com/office/drawing/2014/main" id="{52665450-A996-430C-8476-5991C096517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57274" y="3578087"/>
            <a:ext cx="5037240" cy="3254916"/>
          </a:xfrm>
          <a:prstGeom prst="rect">
            <a:avLst/>
          </a:prstGeom>
        </p:spPr>
      </p:pic>
    </p:spTree>
    <p:extLst>
      <p:ext uri="{BB962C8B-B14F-4D97-AF65-F5344CB8AC3E}">
        <p14:creationId xmlns:p14="http://schemas.microsoft.com/office/powerpoint/2010/main" val="1091279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928D54-F3AB-4425-B01E-5E0DEEC7E74B}"/>
              </a:ext>
            </a:extLst>
          </p:cNvPr>
          <p:cNvSpPr>
            <a:spLocks noChangeArrowheads="1"/>
          </p:cNvSpPr>
          <p:nvPr/>
        </p:nvSpPr>
        <p:spPr bwMode="auto">
          <a:xfrm>
            <a:off x="155172" y="743523"/>
            <a:ext cx="12036828"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457200" indent="-228600">
              <a:spcAft>
                <a:spcPts val="0"/>
              </a:spcAft>
            </a:pPr>
            <a:r>
              <a:rPr lang="es-ES" sz="1200" dirty="0">
                <a:solidFill>
                  <a:srgbClr val="4472C4"/>
                </a:solidFill>
                <a:latin typeface="Calibri" panose="020F0502020204030204" pitchFamily="34" charset="0"/>
                <a:ea typeface="Calibri" panose="020F0502020204030204" pitchFamily="34" charset="0"/>
              </a:rPr>
              <a:t>-</a:t>
            </a:r>
            <a:r>
              <a:rPr lang="es-ES" sz="1200" dirty="0">
                <a:solidFill>
                  <a:srgbClr val="4472C4"/>
                </a:solidFill>
                <a:latin typeface="Times New Roman" panose="02020603050405020304" pitchFamily="18" charset="0"/>
                <a:ea typeface="Calibri" panose="020F0502020204030204" pitchFamily="34" charset="0"/>
              </a:rPr>
              <a:t>          </a:t>
            </a:r>
            <a:r>
              <a:rPr lang="es-ES" sz="1200" dirty="0">
                <a:solidFill>
                  <a:srgbClr val="4472C4"/>
                </a:solidFill>
                <a:latin typeface="Calibri" panose="020F0502020204030204" pitchFamily="34" charset="0"/>
                <a:ea typeface="Calibri" panose="020F0502020204030204" pitchFamily="34" charset="0"/>
              </a:rPr>
              <a:t>Videos de cada </a:t>
            </a:r>
            <a:r>
              <a:rPr lang="es-ES" sz="1200" dirty="0" err="1">
                <a:solidFill>
                  <a:srgbClr val="4472C4"/>
                </a:solidFill>
                <a:latin typeface="Calibri" panose="020F0502020204030204" pitchFamily="34" charset="0"/>
                <a:ea typeface="Calibri" panose="020F0502020204030204" pitchFamily="34" charset="0"/>
              </a:rPr>
              <a:t>site</a:t>
            </a:r>
            <a:r>
              <a:rPr lang="es-ES" sz="1200" dirty="0">
                <a:solidFill>
                  <a:srgbClr val="4472C4"/>
                </a:solidFill>
                <a:latin typeface="Calibri" panose="020F0502020204030204" pitchFamily="34" charset="0"/>
                <a:ea typeface="Calibri" panose="020F0502020204030204" pitchFamily="34" charset="0"/>
              </a:rPr>
              <a:t> : Por Ejemplo Raquel se va a reincorporar y podrá ayudar para hacer por ejemplo videos cortos de cada </a:t>
            </a:r>
            <a:r>
              <a:rPr lang="es-ES" sz="1200" dirty="0" err="1">
                <a:solidFill>
                  <a:srgbClr val="4472C4"/>
                </a:solidFill>
                <a:latin typeface="Calibri" panose="020F0502020204030204" pitchFamily="34" charset="0"/>
                <a:ea typeface="Calibri" panose="020F0502020204030204" pitchFamily="34" charset="0"/>
              </a:rPr>
              <a:t>sites</a:t>
            </a:r>
            <a:r>
              <a:rPr lang="es-ES" sz="1200" dirty="0">
                <a:solidFill>
                  <a:srgbClr val="4472C4"/>
                </a:solidFill>
                <a:latin typeface="Calibri" panose="020F0502020204030204" pitchFamily="34" charset="0"/>
                <a:ea typeface="Calibri" panose="020F0502020204030204" pitchFamily="34" charset="0"/>
              </a:rPr>
              <a:t> con fotos o videos que tengamos para que cada uno los publique.</a:t>
            </a:r>
          </a:p>
          <a:p>
            <a:pPr marL="457200" indent="-228600">
              <a:spcAft>
                <a:spcPts val="0"/>
              </a:spcAft>
            </a:pPr>
            <a:endParaRPr lang="es-ES" sz="1200" dirty="0">
              <a:solidFill>
                <a:srgbClr val="4472C4"/>
              </a:solidFill>
              <a:latin typeface="Calibri" panose="020F0502020204030204" pitchFamily="34" charset="0"/>
              <a:ea typeface="Calibri" panose="020F0502020204030204" pitchFamily="34" charset="0"/>
            </a:endParaRPr>
          </a:p>
          <a:p>
            <a:pPr marL="457200" indent="-228600">
              <a:spcAft>
                <a:spcPts val="0"/>
              </a:spcAft>
            </a:pPr>
            <a:r>
              <a:rPr lang="es-ES" sz="1200" dirty="0">
                <a:solidFill>
                  <a:srgbClr val="4472C4"/>
                </a:solidFill>
                <a:latin typeface="Calibri" panose="020F0502020204030204" pitchFamily="34" charset="0"/>
                <a:ea typeface="Calibri" panose="020F0502020204030204" pitchFamily="34" charset="0"/>
              </a:rPr>
              <a:t>		</a:t>
            </a:r>
            <a:r>
              <a:rPr lang="es-ES" sz="1200" dirty="0">
                <a:latin typeface="Calibri" panose="020F0502020204030204" pitchFamily="34" charset="0"/>
                <a:ea typeface="Calibri" panose="020F0502020204030204" pitchFamily="34" charset="0"/>
              </a:rPr>
              <a:t>En  internet hay muchísimos vídeos, por eso deben ser exclusivos y de calidad o seremos cutres.</a:t>
            </a:r>
            <a:endParaRPr lang="es-ES" sz="1200" dirty="0">
              <a:solidFill>
                <a:srgbClr val="4472C4"/>
              </a:solidFill>
              <a:latin typeface="Calibri" panose="020F0502020204030204" pitchFamily="34" charset="0"/>
              <a:ea typeface="Calibri" panose="020F0502020204030204" pitchFamily="34" charset="0"/>
            </a:endParaRPr>
          </a:p>
          <a:p>
            <a:pPr marL="457200" indent="-228600">
              <a:spcAft>
                <a:spcPts val="0"/>
              </a:spcAft>
            </a:pPr>
            <a:r>
              <a:rPr lang="es-ES" sz="1200" dirty="0">
                <a:solidFill>
                  <a:srgbClr val="4472C4"/>
                </a:solidFill>
                <a:latin typeface="Calibri" panose="020F0502020204030204" pitchFamily="34" charset="0"/>
                <a:ea typeface="Calibri" panose="020F0502020204030204" pitchFamily="34" charset="0"/>
              </a:rPr>
              <a:t>		</a:t>
            </a:r>
            <a:r>
              <a:rPr lang="es-ES" sz="1200" dirty="0">
                <a:latin typeface="Calibri" panose="020F0502020204030204" pitchFamily="34" charset="0"/>
                <a:ea typeface="Calibri" panose="020F0502020204030204" pitchFamily="34" charset="0"/>
              </a:rPr>
              <a:t>El turismo es un bien de necesidad, salir de vacaciones es un sueño y podemos transmitir como va a ser su experiencia.</a:t>
            </a:r>
          </a:p>
          <a:p>
            <a:pPr marL="457200" indent="-228600">
              <a:spcAft>
                <a:spcPts val="0"/>
              </a:spcAft>
            </a:pPr>
            <a:r>
              <a:rPr lang="es-ES" sz="1200" dirty="0">
                <a:latin typeface="Calibri" panose="020F0502020204030204" pitchFamily="34" charset="0"/>
                <a:ea typeface="Calibri" panose="020F0502020204030204" pitchFamily="34" charset="0"/>
              </a:rPr>
              <a:t>		Enseñar nuestro mundo, el cliente quiere conocer nuestro día a día.</a:t>
            </a:r>
          </a:p>
          <a:p>
            <a:pPr marL="457200" indent="-228600">
              <a:spcAft>
                <a:spcPts val="0"/>
              </a:spcAft>
            </a:pPr>
            <a:endParaRPr lang="es-ES" sz="1200" dirty="0">
              <a:latin typeface="Calibri" panose="020F0502020204030204" pitchFamily="34" charset="0"/>
              <a:ea typeface="Calibri" panose="020F0502020204030204" pitchFamily="34" charset="0"/>
            </a:endParaRPr>
          </a:p>
          <a:p>
            <a:pPr marL="457200" indent="-228600">
              <a:spcAft>
                <a:spcPts val="0"/>
              </a:spcAft>
            </a:pPr>
            <a:r>
              <a:rPr lang="es-ES" sz="1200" dirty="0">
                <a:solidFill>
                  <a:srgbClr val="4472C4"/>
                </a:solidFill>
                <a:latin typeface="Calibri" panose="020F0502020204030204" pitchFamily="34" charset="0"/>
                <a:ea typeface="Calibri" panose="020F0502020204030204" pitchFamily="34" charset="0"/>
              </a:rPr>
              <a:t>-</a:t>
            </a:r>
            <a:r>
              <a:rPr lang="es-ES" sz="1200" dirty="0">
                <a:solidFill>
                  <a:srgbClr val="4472C4"/>
                </a:solidFill>
                <a:latin typeface="Times New Roman" panose="02020603050405020304" pitchFamily="18" charset="0"/>
                <a:ea typeface="Calibri" panose="020F0502020204030204" pitchFamily="34" charset="0"/>
              </a:rPr>
              <a:t>          </a:t>
            </a:r>
            <a:r>
              <a:rPr lang="es-ES" sz="1200" dirty="0">
                <a:solidFill>
                  <a:srgbClr val="4472C4"/>
                </a:solidFill>
                <a:latin typeface="Calibri" panose="020F0502020204030204" pitchFamily="34" charset="0"/>
                <a:ea typeface="Calibri" panose="020F0502020204030204" pitchFamily="34" charset="0"/>
              </a:rPr>
              <a:t>Republicar lo que publicamos en Instagram (os etiqueto siempre) </a:t>
            </a:r>
          </a:p>
          <a:p>
            <a:pPr marL="457200" indent="-228600">
              <a:spcAft>
                <a:spcPts val="0"/>
              </a:spcAft>
            </a:pPr>
            <a:r>
              <a:rPr lang="es-ES" sz="1200" dirty="0">
                <a:solidFill>
                  <a:srgbClr val="4472C4"/>
                </a:solidFill>
                <a:latin typeface="Calibri" panose="020F0502020204030204" pitchFamily="34" charset="0"/>
                <a:ea typeface="Calibri" panose="020F0502020204030204" pitchFamily="34" charset="0"/>
              </a:rPr>
              <a:t>	</a:t>
            </a:r>
          </a:p>
          <a:p>
            <a:pPr marL="457200" indent="-228600">
              <a:spcAft>
                <a:spcPts val="0"/>
              </a:spcAft>
            </a:pPr>
            <a:r>
              <a:rPr lang="es-ES" sz="1200" dirty="0">
                <a:latin typeface="Calibri" panose="020F0502020204030204" pitchFamily="34" charset="0"/>
                <a:ea typeface="Calibri" panose="020F0502020204030204" pitchFamily="34" charset="0"/>
              </a:rPr>
              <a:t>		La publicaciones de la central son claves, también seguir sus cuentas y perfiles, debemos ser una gran familia.</a:t>
            </a:r>
          </a:p>
          <a:p>
            <a:pPr marL="457200" indent="-228600">
              <a:spcAft>
                <a:spcPts val="0"/>
              </a:spcAft>
            </a:pPr>
            <a:r>
              <a:rPr lang="es-ES" sz="1200" dirty="0">
                <a:solidFill>
                  <a:srgbClr val="4472C4"/>
                </a:solidFill>
                <a:latin typeface="Calibri" panose="020F0502020204030204" pitchFamily="34" charset="0"/>
                <a:ea typeface="Calibri" panose="020F0502020204030204" pitchFamily="34" charset="0"/>
              </a:rPr>
              <a:t>		</a:t>
            </a:r>
            <a:r>
              <a:rPr lang="es-ES" sz="1200" dirty="0">
                <a:latin typeface="Calibri" panose="020F0502020204030204" pitchFamily="34" charset="0"/>
                <a:ea typeface="Calibri" panose="020F0502020204030204" pitchFamily="34" charset="0"/>
              </a:rPr>
              <a:t> Se puede publicar fotos o información de otras cuentas pero siempre debemos etiquetar al autor; ejemplo, gracias a 	@</a:t>
            </a:r>
            <a:r>
              <a:rPr lang="es-ES" sz="1200" dirty="0" err="1">
                <a:latin typeface="Calibri" panose="020F0502020204030204" pitchFamily="34" charset="0"/>
                <a:ea typeface="Calibri" panose="020F0502020204030204" pitchFamily="34" charset="0"/>
              </a:rPr>
              <a:t>ManuelPérez</a:t>
            </a:r>
            <a:r>
              <a:rPr lang="es-ES" sz="1200" dirty="0">
                <a:latin typeface="Calibri" panose="020F0502020204030204" pitchFamily="34" charset="0"/>
                <a:ea typeface="Calibri" panose="020F0502020204030204" pitchFamily="34" charset="0"/>
              </a:rPr>
              <a:t> por su bonita foto.</a:t>
            </a:r>
          </a:p>
          <a:p>
            <a:pPr marL="457200" indent="-228600">
              <a:spcAft>
                <a:spcPts val="0"/>
              </a:spcAft>
            </a:pPr>
            <a:endParaRPr lang="es-ES" sz="1200" dirty="0">
              <a:latin typeface="Calibri" panose="020F0502020204030204" pitchFamily="34" charset="0"/>
              <a:ea typeface="Calibri" panose="020F0502020204030204" pitchFamily="34" charset="0"/>
            </a:endParaRPr>
          </a:p>
          <a:p>
            <a:pPr marL="457200" indent="-228600">
              <a:spcAft>
                <a:spcPts val="0"/>
              </a:spcAft>
            </a:pPr>
            <a:r>
              <a:rPr lang="es-ES" sz="1200" dirty="0">
                <a:solidFill>
                  <a:srgbClr val="4472C4"/>
                </a:solidFill>
                <a:latin typeface="Calibri" panose="020F0502020204030204" pitchFamily="34" charset="0"/>
                <a:ea typeface="Calibri" panose="020F0502020204030204" pitchFamily="34" charset="0"/>
              </a:rPr>
              <a:t>-</a:t>
            </a:r>
            <a:r>
              <a:rPr lang="es-ES" sz="1200" dirty="0">
                <a:solidFill>
                  <a:srgbClr val="4472C4"/>
                </a:solidFill>
                <a:latin typeface="Times New Roman" panose="02020603050405020304" pitchFamily="18" charset="0"/>
                <a:ea typeface="Calibri" panose="020F0502020204030204" pitchFamily="34" charset="0"/>
              </a:rPr>
              <a:t>          </a:t>
            </a:r>
            <a:r>
              <a:rPr lang="es-ES" sz="1200" dirty="0">
                <a:solidFill>
                  <a:srgbClr val="4472C4"/>
                </a:solidFill>
                <a:latin typeface="Calibri" panose="020F0502020204030204" pitchFamily="34" charset="0"/>
                <a:ea typeface="Calibri" panose="020F0502020204030204" pitchFamily="34" charset="0"/>
              </a:rPr>
              <a:t>Fotos bonitas, también podéis coger fotos bonitas de vuestro </a:t>
            </a:r>
            <a:r>
              <a:rPr lang="es-ES" sz="1200" dirty="0" err="1">
                <a:solidFill>
                  <a:srgbClr val="4472C4"/>
                </a:solidFill>
                <a:latin typeface="Calibri" panose="020F0502020204030204" pitchFamily="34" charset="0"/>
                <a:ea typeface="Calibri" panose="020F0502020204030204" pitchFamily="34" charset="0"/>
              </a:rPr>
              <a:t>site</a:t>
            </a:r>
            <a:r>
              <a:rPr lang="es-ES" sz="1200" dirty="0">
                <a:solidFill>
                  <a:srgbClr val="4472C4"/>
                </a:solidFill>
                <a:latin typeface="Calibri" panose="020F0502020204030204" pitchFamily="34" charset="0"/>
                <a:ea typeface="Calibri" panose="020F0502020204030204" pitchFamily="34" charset="0"/>
              </a:rPr>
              <a:t> o del destino en la fototeca para publicar con una frase que va bien.</a:t>
            </a:r>
          </a:p>
          <a:p>
            <a:pPr marL="457200" indent="-228600">
              <a:spcAft>
                <a:spcPts val="0"/>
              </a:spcAft>
            </a:pPr>
            <a:r>
              <a:rPr lang="es-ES" sz="1200" dirty="0">
                <a:solidFill>
                  <a:srgbClr val="4472C4"/>
                </a:solidFill>
                <a:latin typeface="Calibri" panose="020F0502020204030204" pitchFamily="34" charset="0"/>
                <a:ea typeface="Calibri" panose="020F0502020204030204" pitchFamily="34" charset="0"/>
              </a:rPr>
              <a:t>		</a:t>
            </a:r>
            <a:r>
              <a:rPr lang="es-ES" sz="1200" dirty="0">
                <a:latin typeface="Calibri" panose="020F0502020204030204" pitchFamily="34" charset="0"/>
                <a:ea typeface="Calibri" panose="020F0502020204030204" pitchFamily="34" charset="0"/>
              </a:rPr>
              <a:t>Para fotos no usar filtros, hay muchas aplicaciones móvil para retoques o variaciones. </a:t>
            </a:r>
          </a:p>
          <a:p>
            <a:pPr marL="457200" indent="-228600"/>
            <a:r>
              <a:rPr lang="es-ES" sz="1200" dirty="0">
                <a:latin typeface="Calibri" panose="020F0502020204030204" pitchFamily="34" charset="0"/>
                <a:ea typeface="Calibri" panose="020F0502020204030204" pitchFamily="34" charset="0"/>
              </a:rPr>
              <a:t>		Al hacer las fotos transmitir experiencias de vivir; piscina con frutas flotando, zapatillas junto a cama, </a:t>
            </a:r>
            <a:r>
              <a:rPr lang="es-ES" sz="1200" dirty="0" err="1">
                <a:latin typeface="Calibri" panose="020F0502020204030204" pitchFamily="34" charset="0"/>
                <a:ea typeface="Calibri" panose="020F0502020204030204" pitchFamily="34" charset="0"/>
              </a:rPr>
              <a:t>cocktail</a:t>
            </a:r>
            <a:r>
              <a:rPr lang="es-ES" sz="1200" dirty="0">
                <a:latin typeface="Calibri" panose="020F0502020204030204" pitchFamily="34" charset="0"/>
                <a:ea typeface="Calibri" panose="020F0502020204030204" pitchFamily="34" charset="0"/>
              </a:rPr>
              <a:t> chulo en la 	hamaca, una toalla y sombrilla de PV en la playa, un sombrero y gafas junto al mar…..dar vida a los momentos, la fototeca 	de PV hay muchas buenas.</a:t>
            </a:r>
          </a:p>
          <a:p>
            <a:pPr marL="457200" indent="-228600">
              <a:spcAft>
                <a:spcPts val="0"/>
              </a:spcAft>
            </a:pPr>
            <a:endParaRPr lang="es-ES" sz="1200" dirty="0">
              <a:latin typeface="Calibri" panose="020F0502020204030204" pitchFamily="34" charset="0"/>
              <a:ea typeface="Calibri" panose="020F0502020204030204" pitchFamily="34" charset="0"/>
            </a:endParaRPr>
          </a:p>
          <a:p>
            <a:pPr marL="457200" indent="-228600">
              <a:spcAft>
                <a:spcPts val="0"/>
              </a:spcAft>
            </a:pPr>
            <a:r>
              <a:rPr lang="es-ES" sz="1200" dirty="0">
                <a:latin typeface="Calibri" panose="020F0502020204030204" pitchFamily="34" charset="0"/>
                <a:ea typeface="Calibri" panose="020F0502020204030204" pitchFamily="34" charset="0"/>
              </a:rPr>
              <a:t>-</a:t>
            </a:r>
            <a:r>
              <a:rPr lang="es-ES" sz="1200" dirty="0">
                <a:latin typeface="Times New Roman" panose="02020603050405020304" pitchFamily="18" charset="0"/>
                <a:ea typeface="Calibri" panose="020F0502020204030204" pitchFamily="34" charset="0"/>
              </a:rPr>
              <a:t>          </a:t>
            </a:r>
            <a:r>
              <a:rPr lang="es-ES" sz="1200" dirty="0">
                <a:solidFill>
                  <a:srgbClr val="4472C4"/>
                </a:solidFill>
                <a:latin typeface="Calibri" panose="020F0502020204030204" pitchFamily="34" charset="0"/>
                <a:ea typeface="Calibri" panose="020F0502020204030204" pitchFamily="34" charset="0"/>
              </a:rPr>
              <a:t>Podéis seguir a los organismo oficiales : oficina de turismo locales y regionales, fotógrafos de destino, clubes de actividades locales, ayuntamientos… blogueros enfocados (familia, viajes, </a:t>
            </a:r>
            <a:r>
              <a:rPr lang="es-ES" sz="1200" dirty="0" err="1">
                <a:solidFill>
                  <a:srgbClr val="4472C4"/>
                </a:solidFill>
                <a:latin typeface="Calibri" panose="020F0502020204030204" pitchFamily="34" charset="0"/>
                <a:ea typeface="Calibri" panose="020F0502020204030204" pitchFamily="34" charset="0"/>
              </a:rPr>
              <a:t>lifestyle</a:t>
            </a:r>
            <a:r>
              <a:rPr lang="es-ES" sz="1200" dirty="0">
                <a:solidFill>
                  <a:srgbClr val="4472C4"/>
                </a:solidFill>
                <a:latin typeface="Calibri" panose="020F0502020204030204" pitchFamily="34" charset="0"/>
                <a:ea typeface="Calibri" panose="020F0502020204030204" pitchFamily="34" charset="0"/>
              </a:rPr>
              <a:t>…) y hacer una </a:t>
            </a:r>
            <a:r>
              <a:rPr lang="es-ES" sz="1200" dirty="0" err="1">
                <a:solidFill>
                  <a:srgbClr val="4472C4"/>
                </a:solidFill>
                <a:latin typeface="Calibri" panose="020F0502020204030204" pitchFamily="34" charset="0"/>
                <a:ea typeface="Calibri" panose="020F0502020204030204" pitchFamily="34" charset="0"/>
              </a:rPr>
              <a:t>story</a:t>
            </a:r>
            <a:r>
              <a:rPr lang="es-ES" sz="1200" dirty="0">
                <a:solidFill>
                  <a:srgbClr val="4472C4"/>
                </a:solidFill>
                <a:latin typeface="Calibri" panose="020F0502020204030204" pitchFamily="34" charset="0"/>
                <a:ea typeface="Calibri" panose="020F0502020204030204" pitchFamily="34" charset="0"/>
              </a:rPr>
              <a:t> o un </a:t>
            </a:r>
            <a:r>
              <a:rPr lang="es-ES" sz="1200" dirty="0" err="1">
                <a:solidFill>
                  <a:srgbClr val="4472C4"/>
                </a:solidFill>
                <a:latin typeface="Calibri" panose="020F0502020204030204" pitchFamily="34" charset="0"/>
                <a:ea typeface="Calibri" panose="020F0502020204030204" pitchFamily="34" charset="0"/>
              </a:rPr>
              <a:t>repost</a:t>
            </a:r>
            <a:r>
              <a:rPr lang="es-ES" sz="1200" dirty="0">
                <a:solidFill>
                  <a:srgbClr val="4472C4"/>
                </a:solidFill>
                <a:latin typeface="Calibri" panose="020F0502020204030204" pitchFamily="34" charset="0"/>
                <a:ea typeface="Calibri" panose="020F0502020204030204" pitchFamily="34" charset="0"/>
              </a:rPr>
              <a:t>, lo valoran mucho y os pueden seguir también</a:t>
            </a:r>
            <a:r>
              <a:rPr lang="es-ES" sz="1200" dirty="0">
                <a:latin typeface="Calibri" panose="020F0502020204030204" pitchFamily="34" charset="0"/>
                <a:ea typeface="Calibri" panose="020F0502020204030204" pitchFamily="34" charset="0"/>
              </a:rPr>
              <a:t>.</a:t>
            </a:r>
          </a:p>
          <a:p>
            <a:pPr marL="457200" indent="-228600"/>
            <a:r>
              <a:rPr lang="es-ES" sz="1200" dirty="0">
                <a:latin typeface="Calibri" panose="020F0502020204030204" pitchFamily="34" charset="0"/>
                <a:ea typeface="Calibri" panose="020F0502020204030204" pitchFamily="34" charset="0"/>
              </a:rPr>
              <a:t>		Además podemos dar </a:t>
            </a:r>
            <a:r>
              <a:rPr lang="es-ES" sz="1200" dirty="0" err="1">
                <a:latin typeface="Calibri" panose="020F0502020204030204" pitchFamily="34" charset="0"/>
                <a:ea typeface="Calibri" panose="020F0502020204030204" pitchFamily="34" charset="0"/>
              </a:rPr>
              <a:t>likes</a:t>
            </a:r>
            <a:r>
              <a:rPr lang="es-ES" sz="1200" dirty="0">
                <a:latin typeface="Calibri" panose="020F0502020204030204" pitchFamily="34" charset="0"/>
                <a:ea typeface="Calibri" panose="020F0502020204030204" pitchFamily="34" charset="0"/>
              </a:rPr>
              <a:t> y publicar en los perfiles afines, por ejemplo una bodega cercana, un centro de ocio, un 	museo…., interactuar con los perfiles que puedan interesar a quien nos visita e intentar la misma correspondencia, los 	banner son buenos para dirigir al cliente a nuestra </a:t>
            </a:r>
            <a:r>
              <a:rPr lang="es-ES" sz="1200" dirty="0" err="1">
                <a:latin typeface="Calibri" panose="020F0502020204030204" pitchFamily="34" charset="0"/>
                <a:ea typeface="Calibri" panose="020F0502020204030204" pitchFamily="34" charset="0"/>
              </a:rPr>
              <a:t>landing</a:t>
            </a:r>
            <a:r>
              <a:rPr lang="es-ES" sz="1200" dirty="0">
                <a:latin typeface="Calibri" panose="020F0502020204030204" pitchFamily="34" charset="0"/>
                <a:ea typeface="Calibri" panose="020F0502020204030204" pitchFamily="34" charset="0"/>
              </a:rPr>
              <a:t> page y conseguir conversiones cuando se pueda, es 	importante  provocar y conseguir interacciones. Es bueno saber a que hora conseguimos mas respuestas, las cuentas 		empresariales de Instagram tienen estadísticas</a:t>
            </a:r>
          </a:p>
          <a:p>
            <a:pPr marL="457200" indent="-228600">
              <a:spcAft>
                <a:spcPts val="0"/>
              </a:spcAft>
            </a:pPr>
            <a:endParaRPr lang="es-ES" sz="1200" dirty="0">
              <a:latin typeface="Calibri" panose="020F0502020204030204" pitchFamily="34" charset="0"/>
              <a:ea typeface="Calibri" panose="020F0502020204030204" pitchFamily="34" charset="0"/>
            </a:endParaRPr>
          </a:p>
          <a:p>
            <a:pPr marL="457200" indent="-228600">
              <a:spcAft>
                <a:spcPts val="0"/>
              </a:spcAft>
            </a:pPr>
            <a:r>
              <a:rPr lang="es-ES" sz="1200" dirty="0">
                <a:latin typeface="Calibri" panose="020F0502020204030204" pitchFamily="34" charset="0"/>
                <a:ea typeface="Calibri" panose="020F0502020204030204" pitchFamily="34" charset="0"/>
              </a:rPr>
              <a:t>	</a:t>
            </a:r>
            <a:r>
              <a:rPr lang="es-ES" sz="1200" dirty="0">
                <a:solidFill>
                  <a:srgbClr val="4472C4"/>
                </a:solidFill>
                <a:latin typeface="Calibri" panose="020F0502020204030204" pitchFamily="34" charset="0"/>
                <a:ea typeface="Calibri" panose="020F0502020204030204" pitchFamily="34" charset="0"/>
              </a:rPr>
              <a:t> Publicaciones. </a:t>
            </a:r>
          </a:p>
          <a:p>
            <a:pPr marL="457200" indent="-228600">
              <a:spcAft>
                <a:spcPts val="0"/>
              </a:spcAft>
            </a:pPr>
            <a:r>
              <a:rPr lang="es-ES" sz="1200" dirty="0">
                <a:solidFill>
                  <a:srgbClr val="4472C4"/>
                </a:solidFill>
                <a:latin typeface="Calibri" panose="020F0502020204030204" pitchFamily="34" charset="0"/>
                <a:ea typeface="Calibri" panose="020F0502020204030204" pitchFamily="34" charset="0"/>
              </a:rPr>
              <a:t>		</a:t>
            </a:r>
            <a:r>
              <a:rPr lang="es-ES" sz="1200" dirty="0">
                <a:latin typeface="Calibri" panose="020F0502020204030204" pitchFamily="34" charset="0"/>
                <a:ea typeface="Calibri" panose="020F0502020204030204" pitchFamily="34" charset="0"/>
              </a:rPr>
              <a:t>La rapidez de la información importante es clave, ser el primero en publicar es bueno, tarde </a:t>
            </a:r>
            <a:r>
              <a:rPr lang="es-ES" sz="1200" dirty="0" err="1">
                <a:latin typeface="Calibri" panose="020F0502020204030204" pitchFamily="34" charset="0"/>
                <a:ea typeface="Calibri" panose="020F0502020204030204" pitchFamily="34" charset="0"/>
              </a:rPr>
              <a:t>faltal</a:t>
            </a:r>
            <a:r>
              <a:rPr lang="es-ES" sz="1200" dirty="0">
                <a:latin typeface="Calibri" panose="020F0502020204030204" pitchFamily="34" charset="0"/>
                <a:ea typeface="Calibri" panose="020F0502020204030204" pitchFamily="34" charset="0"/>
              </a:rPr>
              <a:t>.</a:t>
            </a:r>
          </a:p>
          <a:p>
            <a:pPr marL="457200" indent="-228600">
              <a:spcAft>
                <a:spcPts val="0"/>
              </a:spcAft>
            </a:pPr>
            <a:r>
              <a:rPr lang="es-ES" sz="1200" dirty="0">
                <a:latin typeface="Calibri" panose="020F0502020204030204" pitchFamily="34" charset="0"/>
                <a:ea typeface="Calibri" panose="020F0502020204030204" pitchFamily="34" charset="0"/>
              </a:rPr>
              <a:t>		Debemos publicar con sentido de calidad mejor que con frecuencia.</a:t>
            </a:r>
          </a:p>
          <a:p>
            <a:pPr marL="457200" indent="-228600">
              <a:spcAft>
                <a:spcPts val="0"/>
              </a:spcAft>
            </a:pPr>
            <a:r>
              <a:rPr lang="es-ES" sz="1200" dirty="0">
                <a:latin typeface="Calibri" panose="020F0502020204030204" pitchFamily="34" charset="0"/>
                <a:ea typeface="Calibri" panose="020F0502020204030204" pitchFamily="34" charset="0"/>
              </a:rPr>
              <a:t>		Publicar, sin excesos, enlaces a nuestra web local para mejorar conversiones. </a:t>
            </a:r>
          </a:p>
          <a:p>
            <a:pPr marL="457200" indent="-228600">
              <a:spcAft>
                <a:spcPts val="0"/>
              </a:spcAft>
            </a:pPr>
            <a:r>
              <a:rPr lang="es-ES" sz="1200" dirty="0">
                <a:latin typeface="Calibri" panose="020F0502020204030204" pitchFamily="34" charset="0"/>
                <a:ea typeface="Calibri" panose="020F0502020204030204" pitchFamily="34" charset="0"/>
              </a:rPr>
              <a:t>		Conectar con el cliente; ¿Por qué me eligen? Personalizar respuesta, dar solución a cada necesidad.</a:t>
            </a:r>
          </a:p>
          <a:p>
            <a:pPr marL="457200" indent="-228600">
              <a:spcAft>
                <a:spcPts val="0"/>
              </a:spcAft>
            </a:pPr>
            <a:r>
              <a:rPr lang="es-ES" sz="1200" dirty="0">
                <a:latin typeface="Calibri" panose="020F0502020204030204" pitchFamily="34" charset="0"/>
                <a:ea typeface="Calibri" panose="020F0502020204030204" pitchFamily="34" charset="0"/>
              </a:rPr>
              <a:t>		Dar autenticidad a los mensajes y ser honestos, si no somos ecológicos no lo digamos</a:t>
            </a:r>
          </a:p>
          <a:p>
            <a:pPr marL="457200" indent="-228600">
              <a:spcAft>
                <a:spcPts val="0"/>
              </a:spcAft>
            </a:pPr>
            <a:r>
              <a:rPr lang="es-ES" sz="1200" dirty="0">
                <a:latin typeface="Calibri" panose="020F0502020204030204" pitchFamily="34" charset="0"/>
                <a:ea typeface="Calibri" panose="020F0502020204030204" pitchFamily="34" charset="0"/>
              </a:rPr>
              <a:t>		Mismo trato en redes que en persona.</a:t>
            </a:r>
          </a:p>
          <a:p>
            <a:pPr marL="457200" indent="-228600">
              <a:spcAft>
                <a:spcPts val="0"/>
              </a:spcAft>
            </a:pPr>
            <a:r>
              <a:rPr lang="es-ES" sz="1200" dirty="0">
                <a:latin typeface="Calibri" panose="020F0502020204030204" pitchFamily="34" charset="0"/>
                <a:ea typeface="Calibri" panose="020F0502020204030204" pitchFamily="34" charset="0"/>
              </a:rPr>
              <a:t>		Comunicar todo lo que tenemos y lo interesante que este cerca.</a:t>
            </a:r>
          </a:p>
          <a:p>
            <a:pPr marL="457200" indent="-228600">
              <a:spcAft>
                <a:spcPts val="0"/>
              </a:spcAft>
            </a:pPr>
            <a:r>
              <a:rPr lang="es-ES" sz="1200" dirty="0">
                <a:latin typeface="Calibri" panose="020F0502020204030204" pitchFamily="34" charset="0"/>
                <a:ea typeface="Calibri" panose="020F0502020204030204" pitchFamily="34" charset="0"/>
              </a:rPr>
              <a:t>		Importante un calendario conforme a la planificación de la central y un objetivo sencillo de cumplir.</a:t>
            </a:r>
          </a:p>
        </p:txBody>
      </p:sp>
      <p:sp>
        <p:nvSpPr>
          <p:cNvPr id="14" name="Rectángulo: esquinas redondeadas 13">
            <a:extLst>
              <a:ext uri="{FF2B5EF4-FFF2-40B4-BE49-F238E27FC236}">
                <a16:creationId xmlns:a16="http://schemas.microsoft.com/office/drawing/2014/main" id="{095BF30F-7EA3-4C9E-BEA9-73F17D3767C9}"/>
              </a:ext>
            </a:extLst>
          </p:cNvPr>
          <p:cNvSpPr/>
          <p:nvPr/>
        </p:nvSpPr>
        <p:spPr>
          <a:xfrm>
            <a:off x="3751099" y="205167"/>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Sugerencias Laure Fenech</a:t>
            </a:r>
          </a:p>
        </p:txBody>
      </p:sp>
    </p:spTree>
    <p:extLst>
      <p:ext uri="{BB962C8B-B14F-4D97-AF65-F5344CB8AC3E}">
        <p14:creationId xmlns:p14="http://schemas.microsoft.com/office/powerpoint/2010/main" val="1140825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928D54-F3AB-4425-B01E-5E0DEEC7E74B}"/>
              </a:ext>
            </a:extLst>
          </p:cNvPr>
          <p:cNvSpPr>
            <a:spLocks noChangeArrowheads="1"/>
          </p:cNvSpPr>
          <p:nvPr/>
        </p:nvSpPr>
        <p:spPr bwMode="auto">
          <a:xfrm>
            <a:off x="0" y="9971"/>
            <a:ext cx="12192000" cy="68480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1" defTabSz="914400" eaLnBrk="0" fontAlgn="t" hangingPunct="0">
              <a:spcBef>
                <a:spcPct val="0"/>
              </a:spcBef>
              <a:spcAft>
                <a:spcPct val="0"/>
              </a:spcAft>
            </a:pPr>
            <a:endParaRPr kumimoji="0" lang="es-ES" altLang="es-ES" sz="1400" b="0"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endParaRPr lang="es-ES" altLang="es-ES" sz="1400" dirty="0">
              <a:solidFill>
                <a:srgbClr val="444444"/>
              </a:solidFill>
              <a:latin typeface="PT Sans"/>
            </a:endParaRPr>
          </a:p>
          <a:p>
            <a:pPr lvl="1" defTabSz="914400" eaLnBrk="0" fontAlgn="t" hangingPunct="0">
              <a:spcBef>
                <a:spcPct val="0"/>
              </a:spcBef>
              <a:spcAft>
                <a:spcPct val="0"/>
              </a:spcAft>
            </a:pPr>
            <a:endParaRPr kumimoji="0" lang="es-ES" altLang="es-ES" sz="1400" b="0"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0" i="0" u="none" strike="noStrike" cap="none" normalizeH="0" baseline="0" dirty="0">
                <a:ln>
                  <a:noFill/>
                </a:ln>
                <a:solidFill>
                  <a:srgbClr val="444444"/>
                </a:solidFill>
                <a:effectLst/>
                <a:latin typeface="PT Sans"/>
              </a:rPr>
              <a:t>Al añadir </a:t>
            </a:r>
            <a:r>
              <a:rPr kumimoji="0" lang="es-ES" altLang="es-ES" sz="1400" b="1" i="0" u="none" strike="noStrike" cap="none" normalizeH="0" baseline="0" dirty="0">
                <a:ln>
                  <a:noFill/>
                </a:ln>
                <a:solidFill>
                  <a:srgbClr val="444444"/>
                </a:solidFill>
                <a:effectLst/>
                <a:latin typeface="PT Sans"/>
              </a:rPr>
              <a:t>distintas imágenes en un link a modo de carrusel</a:t>
            </a:r>
            <a:r>
              <a:rPr kumimoji="0" lang="es-ES" altLang="es-ES" sz="1400" b="0" i="0" u="none" strike="noStrike" cap="none" normalizeH="0" baseline="0" dirty="0">
                <a:ln>
                  <a:noFill/>
                </a:ln>
                <a:solidFill>
                  <a:srgbClr val="444444"/>
                </a:solidFill>
                <a:effectLst/>
                <a:latin typeface="PT Sans"/>
              </a:rPr>
              <a:t>, puedes personalizar cada una de ellas con un link distinto. Esto es muy recomendable por ejemplo para un </a:t>
            </a:r>
            <a:r>
              <a:rPr kumimoji="0" lang="es-ES" altLang="es-ES" sz="1400" b="0" i="0" u="none" strike="noStrike" cap="none" normalizeH="0" baseline="0" dirty="0" err="1">
                <a:ln>
                  <a:noFill/>
                </a:ln>
                <a:solidFill>
                  <a:srgbClr val="444444"/>
                </a:solidFill>
                <a:effectLst/>
                <a:latin typeface="PT Sans"/>
              </a:rPr>
              <a:t>ecommerce</a:t>
            </a:r>
            <a:r>
              <a:rPr kumimoji="0" lang="es-ES" altLang="es-ES" sz="1400" b="0" i="0" u="none" strike="noStrike" cap="none" normalizeH="0" baseline="0" dirty="0">
                <a:ln>
                  <a:noFill/>
                </a:ln>
                <a:solidFill>
                  <a:srgbClr val="444444"/>
                </a:solidFill>
                <a:effectLst/>
                <a:latin typeface="PT Sans"/>
              </a:rPr>
              <a:t> de moda. Si publicas un link a la categoría “Zapatos de Mujer”, puedes compartir hasta un máximo de 5 fotos, en este caso, cinco modelos de zapatos distintos. Y luego, luego, modificar el link de cada imagen por el de la ficha del producto en cuestión.</a:t>
            </a:r>
          </a:p>
          <a:p>
            <a:pPr lvl="1" defTabSz="914400" eaLnBrk="0" fontAlgn="t" hangingPunct="0">
              <a:spcBef>
                <a:spcPct val="0"/>
              </a:spcBef>
              <a:spcAft>
                <a:spcPct val="0"/>
              </a:spcAft>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Si quieres publicar un vídeo, no publiques el enlace de </a:t>
            </a:r>
            <a:r>
              <a:rPr kumimoji="0" lang="es-ES" altLang="es-ES" sz="1400" b="1" i="0" u="none" strike="noStrike" cap="none" normalizeH="0" baseline="0" dirty="0" err="1">
                <a:ln>
                  <a:noFill/>
                </a:ln>
                <a:solidFill>
                  <a:srgbClr val="444444"/>
                </a:solidFill>
                <a:effectLst/>
                <a:latin typeface="PT Sans"/>
              </a:rPr>
              <a:t>Youtube</a:t>
            </a:r>
            <a:r>
              <a:rPr kumimoji="0" lang="es-ES" altLang="es-ES" sz="1400" b="0" i="0" u="none" strike="noStrike" cap="none" normalizeH="0" baseline="0" dirty="0">
                <a:ln>
                  <a:noFill/>
                </a:ln>
                <a:solidFill>
                  <a:srgbClr val="444444"/>
                </a:solidFill>
                <a:effectLst/>
                <a:latin typeface="PT Sans"/>
              </a:rPr>
              <a:t>, súbelo directamente. Facebook te premiará con un mayor alcance orgánico. No le gusta el contenido que dirige a otros </a:t>
            </a:r>
            <a:r>
              <a:rPr kumimoji="0" lang="es-ES" altLang="es-ES" sz="1400" b="0" i="0" u="none" strike="noStrike" cap="none" normalizeH="0" baseline="0" dirty="0" err="1">
                <a:ln>
                  <a:noFill/>
                </a:ln>
                <a:solidFill>
                  <a:srgbClr val="444444"/>
                </a:solidFill>
                <a:effectLst/>
                <a:latin typeface="PT Sans"/>
              </a:rPr>
              <a:t>sites</a:t>
            </a:r>
            <a:r>
              <a:rPr kumimoji="0" lang="es-ES" altLang="es-ES" sz="1400" b="0" i="0" u="none" strike="noStrike" cap="none" normalizeH="0" baseline="0" dirty="0">
                <a:ln>
                  <a:noFill/>
                </a:ln>
                <a:solidFill>
                  <a:srgbClr val="444444"/>
                </a:solidFill>
                <a:effectLst/>
                <a:latin typeface="PT Sans"/>
              </a:rPr>
              <a:t>.</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Crea llamadas a la acción</a:t>
            </a:r>
            <a:r>
              <a:rPr kumimoji="0" lang="es-ES" altLang="es-ES" sz="1400" b="0" i="0" u="none" strike="noStrike" cap="none" normalizeH="0" baseline="0" dirty="0">
                <a:ln>
                  <a:noFill/>
                </a:ln>
                <a:solidFill>
                  <a:srgbClr val="444444"/>
                </a:solidFill>
                <a:effectLst/>
                <a:latin typeface="PT Sans"/>
              </a:rPr>
              <a:t>. Facebook nos ofrece distintas opciones: enviar mensajes privados, contactar, registrarse, llamar… Edita la que mejor responda a tus intereses.</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Los hitos.</a:t>
            </a:r>
            <a:r>
              <a:rPr kumimoji="0" lang="es-ES" altLang="es-ES" sz="1400" b="0" i="0" u="none" strike="noStrike" cap="none" normalizeH="0" baseline="0" dirty="0">
                <a:ln>
                  <a:noFill/>
                </a:ln>
                <a:solidFill>
                  <a:srgbClr val="444444"/>
                </a:solidFill>
                <a:effectLst/>
                <a:latin typeface="PT Sans"/>
              </a:rPr>
              <a:t> Si uno de los valores de tu empresa o marca es su historia, enriquece tu página contando los hechos o efemérides más destacas. Un buen ejemplo de cómo gestionar los hitos es la fan page de El País. Cuenta la historia de España a través de sus portadas de forma cronológica.</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Mensajes privados.</a:t>
            </a:r>
            <a:r>
              <a:rPr kumimoji="0" lang="es-ES" altLang="es-ES" sz="1400" b="0" i="0" u="none" strike="noStrike" cap="none" normalizeH="0" baseline="0" dirty="0">
                <a:ln>
                  <a:noFill/>
                </a:ln>
                <a:solidFill>
                  <a:srgbClr val="444444"/>
                </a:solidFill>
                <a:effectLst/>
                <a:latin typeface="PT Sans"/>
              </a:rPr>
              <a:t> Programa un mensaje automático para que, cuando alguien te escriba un mensaje, rápidamente obtenga respuesta.</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Personaliza las </a:t>
            </a:r>
            <a:r>
              <a:rPr kumimoji="0" lang="es-ES" altLang="es-ES" sz="1400" b="1" i="0" u="none" strike="noStrike" cap="none" normalizeH="0" baseline="0" dirty="0" err="1">
                <a:ln>
                  <a:noFill/>
                </a:ln>
                <a:solidFill>
                  <a:srgbClr val="444444"/>
                </a:solidFill>
                <a:effectLst/>
                <a:latin typeface="PT Sans"/>
              </a:rPr>
              <a:t>tabs</a:t>
            </a:r>
            <a:r>
              <a:rPr kumimoji="0" lang="es-ES" altLang="es-ES" sz="1400" b="1" i="0" u="none" strike="noStrike" cap="none" normalizeH="0" baseline="0" dirty="0">
                <a:ln>
                  <a:noFill/>
                </a:ln>
                <a:solidFill>
                  <a:srgbClr val="444444"/>
                </a:solidFill>
                <a:effectLst/>
                <a:latin typeface="PT Sans"/>
              </a:rPr>
              <a:t> que dirigen a </a:t>
            </a:r>
            <a:r>
              <a:rPr kumimoji="0" lang="es-ES" altLang="es-ES" sz="1400" b="1" i="0" u="none" strike="noStrike" cap="none" normalizeH="0" baseline="0" dirty="0" err="1">
                <a:ln>
                  <a:noFill/>
                </a:ln>
                <a:solidFill>
                  <a:srgbClr val="444444"/>
                </a:solidFill>
                <a:effectLst/>
                <a:latin typeface="PT Sans"/>
              </a:rPr>
              <a:t>APPs</a:t>
            </a:r>
            <a:r>
              <a:rPr kumimoji="0" lang="es-ES" altLang="es-ES" sz="1400" b="1" i="0" u="none" strike="noStrike" cap="none" normalizeH="0" baseline="0" dirty="0">
                <a:ln>
                  <a:noFill/>
                </a:ln>
                <a:solidFill>
                  <a:srgbClr val="444444"/>
                </a:solidFill>
                <a:effectLst/>
                <a:latin typeface="PT Sans"/>
              </a:rPr>
              <a:t> de terceros</a:t>
            </a:r>
            <a:r>
              <a:rPr kumimoji="0" lang="es-ES" altLang="es-ES" sz="1400" b="0" i="0" u="none" strike="noStrike" cap="none" normalizeH="0" baseline="0" dirty="0">
                <a:ln>
                  <a:noFill/>
                </a:ln>
                <a:solidFill>
                  <a:srgbClr val="444444"/>
                </a:solidFill>
                <a:effectLst/>
                <a:latin typeface="PT Sans"/>
              </a:rPr>
              <a:t>. Hace unos cuantos posts ya os hablé de las conocidas como </a:t>
            </a:r>
            <a:r>
              <a:rPr kumimoji="0" lang="es-ES" altLang="es-ES" sz="1400" b="0" i="0" u="none" strike="noStrike" cap="none" normalizeH="0" baseline="0" dirty="0">
                <a:ln>
                  <a:noFill/>
                </a:ln>
                <a:solidFill>
                  <a:srgbClr val="00BFF3"/>
                </a:solidFill>
                <a:effectLst/>
                <a:latin typeface="PT Sans"/>
                <a:hlinkClick r:id="rId3"/>
              </a:rPr>
              <a:t>aplicaciones de terceros para personalizar tu fan page</a:t>
            </a:r>
            <a:r>
              <a:rPr kumimoji="0" lang="es-ES" altLang="es-ES" sz="1400" b="0" i="0" u="none" strike="noStrike" cap="none" normalizeH="0" baseline="0" dirty="0">
                <a:ln>
                  <a:noFill/>
                </a:ln>
                <a:solidFill>
                  <a:srgbClr val="444444"/>
                </a:solidFill>
                <a:effectLst/>
                <a:latin typeface="PT Sans"/>
              </a:rPr>
              <a:t>. Aplicaciones que añaden contenido externo a nuestra fan page. Si lo deseas, puedes modificar el icono o cambiar el orden en el que se muestran. ¿Cómo? Despliega el menú de las </a:t>
            </a:r>
            <a:r>
              <a:rPr kumimoji="0" lang="es-ES" altLang="es-ES" sz="1400" b="0" i="1" u="none" strike="noStrike" cap="none" normalizeH="0" baseline="0" dirty="0" err="1">
                <a:ln>
                  <a:noFill/>
                </a:ln>
                <a:solidFill>
                  <a:srgbClr val="444444"/>
                </a:solidFill>
                <a:effectLst/>
                <a:latin typeface="PT Sans"/>
              </a:rPr>
              <a:t>tabs</a:t>
            </a:r>
            <a:r>
              <a:rPr kumimoji="0" lang="es-ES" altLang="es-ES" sz="1400" b="0" i="0" u="none" strike="noStrike" cap="none" normalizeH="0" baseline="0" dirty="0">
                <a:ln>
                  <a:noFill/>
                </a:ln>
                <a:solidFill>
                  <a:srgbClr val="444444"/>
                </a:solidFill>
                <a:effectLst/>
                <a:latin typeface="PT Sans"/>
              </a:rPr>
              <a:t> de tu página y pincha en “Administrar pestañas”. Aquí podrás cambiarle el nombre que se muestra, el icono y el orden.</a:t>
            </a:r>
          </a:p>
          <a:p>
            <a:pPr lvl="1" defTabSz="914400" eaLnBrk="0" fontAlgn="t" hangingPunct="0">
              <a:spcBef>
                <a:spcPct val="0"/>
              </a:spcBef>
              <a:spcAft>
                <a:spcPct val="0"/>
              </a:spcAft>
              <a:buFontTx/>
              <a:buAutoNum type="arabicPeriod"/>
            </a:pPr>
            <a:endParaRPr kumimoji="0" lang="es-ES" altLang="es-ES" sz="1400" b="1"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1" i="0" u="none" strike="noStrike" cap="none" normalizeH="0" baseline="0" dirty="0">
                <a:ln>
                  <a:noFill/>
                </a:ln>
                <a:solidFill>
                  <a:srgbClr val="444444"/>
                </a:solidFill>
                <a:effectLst/>
                <a:latin typeface="PT Sans"/>
              </a:rPr>
              <a:t>Sube gifs animados en lugar de </a:t>
            </a:r>
            <a:r>
              <a:rPr kumimoji="0" lang="es-ES" altLang="es-ES" sz="1400" b="1" i="0" u="none" strike="noStrike" cap="none" normalizeH="0" baseline="0" dirty="0" err="1">
                <a:ln>
                  <a:noFill/>
                </a:ln>
                <a:solidFill>
                  <a:srgbClr val="444444"/>
                </a:solidFill>
                <a:effectLst/>
                <a:latin typeface="PT Sans"/>
              </a:rPr>
              <a:t>JPGs</a:t>
            </a:r>
            <a:r>
              <a:rPr kumimoji="0" lang="es-ES" altLang="es-ES" sz="1400" b="1" i="0" u="none" strike="noStrike" cap="none" normalizeH="0" baseline="0" dirty="0">
                <a:ln>
                  <a:noFill/>
                </a:ln>
                <a:solidFill>
                  <a:srgbClr val="444444"/>
                </a:solidFill>
                <a:effectLst/>
                <a:latin typeface="PT Sans"/>
              </a:rPr>
              <a:t>.</a:t>
            </a:r>
            <a:r>
              <a:rPr kumimoji="0" lang="es-ES" altLang="es-ES" sz="1400" b="0" i="0" u="none" strike="noStrike" cap="none" normalizeH="0" baseline="0" dirty="0">
                <a:ln>
                  <a:noFill/>
                </a:ln>
                <a:solidFill>
                  <a:srgbClr val="444444"/>
                </a:solidFill>
                <a:effectLst/>
                <a:latin typeface="PT Sans"/>
              </a:rPr>
              <a:t> Obviamente, esto resultará más costoso que crear simplemente una imagen en JPG, y por tanto, mayor coste, pero el resultado resulta muy atractivo y hará que mejore el </a:t>
            </a:r>
            <a:r>
              <a:rPr kumimoji="0" lang="es-ES" altLang="es-ES" sz="1400" b="0" i="1" u="none" strike="noStrike" cap="none" normalizeH="0" baseline="0" dirty="0" err="1">
                <a:ln>
                  <a:noFill/>
                </a:ln>
                <a:solidFill>
                  <a:srgbClr val="444444"/>
                </a:solidFill>
                <a:effectLst/>
                <a:latin typeface="PT Sans"/>
              </a:rPr>
              <a:t>engagement</a:t>
            </a:r>
            <a:r>
              <a:rPr kumimoji="0" lang="es-ES" altLang="es-ES" sz="1400" b="0" i="0" u="none" strike="noStrike" cap="none" normalizeH="0" baseline="0" dirty="0">
                <a:ln>
                  <a:noFill/>
                </a:ln>
                <a:solidFill>
                  <a:srgbClr val="444444"/>
                </a:solidFill>
                <a:effectLst/>
                <a:latin typeface="PT Sans"/>
              </a:rPr>
              <a:t> de la publicación.</a:t>
            </a:r>
          </a:p>
          <a:p>
            <a:pPr lvl="1" defTabSz="914400" eaLnBrk="0" fontAlgn="t" hangingPunct="0">
              <a:spcBef>
                <a:spcPct val="0"/>
              </a:spcBef>
              <a:spcAft>
                <a:spcPct val="0"/>
              </a:spcAft>
              <a:buFontTx/>
              <a:buAutoNum type="arabicPeriod"/>
            </a:pPr>
            <a:endParaRPr kumimoji="0" lang="es-ES" altLang="es-ES" sz="1400" b="0"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r>
              <a:rPr kumimoji="0" lang="es-ES" altLang="es-ES" sz="1400" b="0" i="0" u="none" strike="noStrike" cap="none" normalizeH="0" baseline="0" dirty="0">
                <a:ln>
                  <a:noFill/>
                </a:ln>
                <a:solidFill>
                  <a:srgbClr val="444444"/>
                </a:solidFill>
                <a:effectLst/>
                <a:latin typeface="PT Sans"/>
              </a:rPr>
              <a:t>La mejor forma de aprender es viendo cómo lo hacen las empresas líderes de cada sector. Para ello, </a:t>
            </a:r>
            <a:r>
              <a:rPr kumimoji="0" lang="es-ES" altLang="es-ES" sz="1400" b="1" i="0" u="none" strike="noStrike" cap="none" normalizeH="0" baseline="0" dirty="0">
                <a:ln>
                  <a:noFill/>
                </a:ln>
                <a:solidFill>
                  <a:srgbClr val="444444"/>
                </a:solidFill>
                <a:effectLst/>
                <a:latin typeface="PT Sans"/>
              </a:rPr>
              <a:t>crea listas por temáticas</a:t>
            </a:r>
            <a:r>
              <a:rPr kumimoji="0" lang="es-ES" altLang="es-ES" sz="1400" b="0" i="0" u="none" strike="noStrike" cap="none" normalizeH="0" baseline="0" dirty="0">
                <a:ln>
                  <a:noFill/>
                </a:ln>
                <a:solidFill>
                  <a:srgbClr val="444444"/>
                </a:solidFill>
                <a:effectLst/>
                <a:latin typeface="PT Sans"/>
              </a:rPr>
              <a:t> de las páginas que más te interese seguir.</a:t>
            </a:r>
          </a:p>
          <a:p>
            <a:pPr lvl="1" defTabSz="914400" eaLnBrk="0" fontAlgn="t" hangingPunct="0">
              <a:spcBef>
                <a:spcPct val="0"/>
              </a:spcBef>
              <a:spcAft>
                <a:spcPct val="0"/>
              </a:spcAft>
            </a:pPr>
            <a:endParaRPr lang="es-ES" altLang="es-ES" sz="1400" dirty="0">
              <a:solidFill>
                <a:srgbClr val="444444"/>
              </a:solidFill>
              <a:latin typeface="PT Sans"/>
            </a:endParaRPr>
          </a:p>
          <a:p>
            <a:pPr lvl="1" defTabSz="914400" eaLnBrk="0" fontAlgn="t" hangingPunct="0">
              <a:spcBef>
                <a:spcPct val="0"/>
              </a:spcBef>
              <a:spcAft>
                <a:spcPct val="0"/>
              </a:spcAft>
            </a:pPr>
            <a:endParaRPr kumimoji="0" lang="es-ES" altLang="es-ES" sz="1400" b="0" i="0" u="none" strike="noStrike" cap="none" normalizeH="0" baseline="0" dirty="0">
              <a:ln>
                <a:noFill/>
              </a:ln>
              <a:solidFill>
                <a:srgbClr val="444444"/>
              </a:solidFill>
              <a:effectLst/>
              <a:latin typeface="PT Sans"/>
            </a:endParaRPr>
          </a:p>
          <a:p>
            <a:pPr lvl="1" defTabSz="914400" eaLnBrk="0" fontAlgn="t" hangingPunct="0">
              <a:spcBef>
                <a:spcPct val="0"/>
              </a:spcBef>
              <a:spcAft>
                <a:spcPct val="0"/>
              </a:spcAft>
            </a:pPr>
            <a:endParaRPr kumimoji="0" lang="es-ES" altLang="es-ES" sz="1100" b="0" i="0" u="none" strike="noStrike" cap="none" normalizeH="0" baseline="0" dirty="0">
              <a:ln>
                <a:noFill/>
              </a:ln>
              <a:solidFill>
                <a:schemeClr val="tx1"/>
              </a:solidFill>
              <a:effectLst/>
              <a:latin typeface="Arial" panose="020B0604020202020204" pitchFamily="34" charset="0"/>
            </a:endParaRPr>
          </a:p>
        </p:txBody>
      </p:sp>
      <p:sp>
        <p:nvSpPr>
          <p:cNvPr id="27" name="Diagrama de flujo: conector 26">
            <a:extLst>
              <a:ext uri="{FF2B5EF4-FFF2-40B4-BE49-F238E27FC236}">
                <a16:creationId xmlns:a16="http://schemas.microsoft.com/office/drawing/2014/main" id="{FEB275E9-FCDC-484F-A7A7-BBF93F736521}"/>
              </a:ext>
            </a:extLst>
          </p:cNvPr>
          <p:cNvSpPr/>
          <p:nvPr/>
        </p:nvSpPr>
        <p:spPr>
          <a:xfrm>
            <a:off x="144155" y="685178"/>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Diagrama de flujo: conector 40">
            <a:extLst>
              <a:ext uri="{FF2B5EF4-FFF2-40B4-BE49-F238E27FC236}">
                <a16:creationId xmlns:a16="http://schemas.microsoft.com/office/drawing/2014/main" id="{1631DB0A-7A5E-4C1D-A1DD-FF8299A11013}"/>
              </a:ext>
            </a:extLst>
          </p:cNvPr>
          <p:cNvSpPr/>
          <p:nvPr/>
        </p:nvSpPr>
        <p:spPr>
          <a:xfrm>
            <a:off x="144154" y="1751978"/>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Diagrama de flujo: conector 41">
            <a:extLst>
              <a:ext uri="{FF2B5EF4-FFF2-40B4-BE49-F238E27FC236}">
                <a16:creationId xmlns:a16="http://schemas.microsoft.com/office/drawing/2014/main" id="{70D28541-A956-4442-8CB5-9D90A1CC1FC9}"/>
              </a:ext>
            </a:extLst>
          </p:cNvPr>
          <p:cNvSpPr/>
          <p:nvPr/>
        </p:nvSpPr>
        <p:spPr>
          <a:xfrm>
            <a:off x="144154" y="2407307"/>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Diagrama de flujo: conector 42">
            <a:extLst>
              <a:ext uri="{FF2B5EF4-FFF2-40B4-BE49-F238E27FC236}">
                <a16:creationId xmlns:a16="http://schemas.microsoft.com/office/drawing/2014/main" id="{4276B8C7-1737-44B9-881B-04C002D3812A}"/>
              </a:ext>
            </a:extLst>
          </p:cNvPr>
          <p:cNvSpPr/>
          <p:nvPr/>
        </p:nvSpPr>
        <p:spPr>
          <a:xfrm>
            <a:off x="144154" y="3052697"/>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Diagrama de flujo: conector 43">
            <a:extLst>
              <a:ext uri="{FF2B5EF4-FFF2-40B4-BE49-F238E27FC236}">
                <a16:creationId xmlns:a16="http://schemas.microsoft.com/office/drawing/2014/main" id="{7BAE5411-1378-481F-AFB7-27A1ADDB8CAD}"/>
              </a:ext>
            </a:extLst>
          </p:cNvPr>
          <p:cNvSpPr/>
          <p:nvPr/>
        </p:nvSpPr>
        <p:spPr>
          <a:xfrm>
            <a:off x="144153" y="3659599"/>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Diagrama de flujo: conector 44">
            <a:extLst>
              <a:ext uri="{FF2B5EF4-FFF2-40B4-BE49-F238E27FC236}">
                <a16:creationId xmlns:a16="http://schemas.microsoft.com/office/drawing/2014/main" id="{55C0FF4A-D0DE-4E09-AE21-5A6EBD1B2754}"/>
              </a:ext>
            </a:extLst>
          </p:cNvPr>
          <p:cNvSpPr/>
          <p:nvPr/>
        </p:nvSpPr>
        <p:spPr>
          <a:xfrm>
            <a:off x="144153" y="4110899"/>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Diagrama de flujo: conector 45">
            <a:extLst>
              <a:ext uri="{FF2B5EF4-FFF2-40B4-BE49-F238E27FC236}">
                <a16:creationId xmlns:a16="http://schemas.microsoft.com/office/drawing/2014/main" id="{7AB2FC45-0176-4206-B1F5-E6AEBCAD8F78}"/>
              </a:ext>
            </a:extLst>
          </p:cNvPr>
          <p:cNvSpPr/>
          <p:nvPr/>
        </p:nvSpPr>
        <p:spPr>
          <a:xfrm>
            <a:off x="152338" y="5152354"/>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7" name="Diagrama de flujo: conector 46">
            <a:extLst>
              <a:ext uri="{FF2B5EF4-FFF2-40B4-BE49-F238E27FC236}">
                <a16:creationId xmlns:a16="http://schemas.microsoft.com/office/drawing/2014/main" id="{AE82D7D4-99A8-45A8-A731-A35659E4E43F}"/>
              </a:ext>
            </a:extLst>
          </p:cNvPr>
          <p:cNvSpPr/>
          <p:nvPr/>
        </p:nvSpPr>
        <p:spPr>
          <a:xfrm>
            <a:off x="152338" y="5829452"/>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Rectángulo: esquinas redondeadas 10">
            <a:extLst>
              <a:ext uri="{FF2B5EF4-FFF2-40B4-BE49-F238E27FC236}">
                <a16:creationId xmlns:a16="http://schemas.microsoft.com/office/drawing/2014/main" id="{CC2E5F07-D79E-4037-B92C-A033E62FD4AA}"/>
              </a:ext>
            </a:extLst>
          </p:cNvPr>
          <p:cNvSpPr/>
          <p:nvPr/>
        </p:nvSpPr>
        <p:spPr>
          <a:xfrm>
            <a:off x="3372976" y="133446"/>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Sugerencias para redes sociales.</a:t>
            </a:r>
          </a:p>
        </p:txBody>
      </p:sp>
    </p:spTree>
    <p:extLst>
      <p:ext uri="{BB962C8B-B14F-4D97-AF65-F5344CB8AC3E}">
        <p14:creationId xmlns:p14="http://schemas.microsoft.com/office/powerpoint/2010/main" val="335592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6" name="Imagen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8" name="Imagen 47">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50" name="Rectángulo 49">
            <a:extLst>
              <a:ext uri="{FF2B5EF4-FFF2-40B4-BE49-F238E27FC236}">
                <a16:creationId xmlns:a16="http://schemas.microsoft.com/office/drawing/2014/main" id="{2255CADE-DCE0-447F-B290-2AE78E5E5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2" name="Imagen 2">
            <a:extLst>
              <a:ext uri="{FF2B5EF4-FFF2-40B4-BE49-F238E27FC236}">
                <a16:creationId xmlns:a16="http://schemas.microsoft.com/office/drawing/2014/main" id="{240987D2-7FAC-4B65-A97B-0EAADE73BB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rcRect/>
          <a:stretch>
            <a:fillRect/>
          </a:stretch>
        </p:blipFill>
        <p:spPr bwMode="auto">
          <a:xfrm>
            <a:off x="0" y="130627"/>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Marcador de posición de imagen 5" descr="Laboratorio de ciencia">
            <a:extLst>
              <a:ext uri="{FF2B5EF4-FFF2-40B4-BE49-F238E27FC236}">
                <a16:creationId xmlns:a16="http://schemas.microsoft.com/office/drawing/2014/main" id="{2543122C-30CE-4CD2-B15E-CA20AE39CC4D}"/>
              </a:ext>
            </a:extLst>
          </p:cNvPr>
          <p:cNvPicPr>
            <a:picLocks noGrp="1" noChangeAspect="1"/>
          </p:cNvPicPr>
          <p:nvPr>
            <p:ph type="pic" idx="1"/>
          </p:nvPr>
        </p:nvPicPr>
        <p:blipFill rotWithShape="1">
          <a:blip r:embed="rId5" cstate="print">
            <a:extLst>
              <a:ext uri="{28A0092B-C50C-407E-A947-70E740481C1C}">
                <a14:useLocalDpi xmlns:a14="http://schemas.microsoft.com/office/drawing/2010/main"/>
              </a:ext>
            </a:extLst>
          </a:blip>
          <a:srcRect/>
          <a:stretch/>
        </p:blipFill>
        <p:spPr>
          <a:xfrm>
            <a:off x="8860" y="10"/>
            <a:ext cx="6924201" cy="6857990"/>
          </a:xfrm>
          <a:prstGeom prst="rect">
            <a:avLst/>
          </a:prstGeom>
        </p:spPr>
      </p:pic>
      <p:sp>
        <p:nvSpPr>
          <p:cNvPr id="54" name="Rectángulo 53">
            <a:extLst>
              <a:ext uri="{FF2B5EF4-FFF2-40B4-BE49-F238E27FC236}">
                <a16:creationId xmlns:a16="http://schemas.microsoft.com/office/drawing/2014/main" id="{4245587C-701C-48A1-9B6B-10C3DF81A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3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6" name="Imagen 55">
            <a:extLst>
              <a:ext uri="{FF2B5EF4-FFF2-40B4-BE49-F238E27FC236}">
                <a16:creationId xmlns:a16="http://schemas.microsoft.com/office/drawing/2014/main" id="{2E5CF545-7AAF-4A13-8871-089E929E85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8860" y="0"/>
            <a:ext cx="12192000" cy="6858000"/>
          </a:xfrm>
          <a:prstGeom prst="rect">
            <a:avLst/>
          </a:prstGeom>
        </p:spPr>
      </p:pic>
      <p:sp>
        <p:nvSpPr>
          <p:cNvPr id="2" name="Título 1">
            <a:extLst>
              <a:ext uri="{FF2B5EF4-FFF2-40B4-BE49-F238E27FC236}">
                <a16:creationId xmlns:a16="http://schemas.microsoft.com/office/drawing/2014/main" id="{12B77B0A-41A1-428C-897D-2AEE4B4A56BD}"/>
              </a:ext>
            </a:extLst>
          </p:cNvPr>
          <p:cNvSpPr>
            <a:spLocks noGrp="1"/>
          </p:cNvSpPr>
          <p:nvPr>
            <p:ph type="title"/>
          </p:nvPr>
        </p:nvSpPr>
        <p:spPr>
          <a:xfrm>
            <a:off x="7522757" y="771525"/>
            <a:ext cx="3707844" cy="818647"/>
          </a:xfrm>
        </p:spPr>
        <p:txBody>
          <a:bodyPr vert="horz" lIns="91440" tIns="45720" rIns="91440" bIns="45720" rtlCol="0" anchor="b">
            <a:normAutofit fontScale="90000"/>
          </a:bodyPr>
          <a:lstStyle/>
          <a:p>
            <a:pPr rtl="0"/>
            <a:r>
              <a:rPr lang="es-ES" sz="4800" dirty="0"/>
              <a:t>Gracias por tu atención.</a:t>
            </a:r>
          </a:p>
        </p:txBody>
      </p:sp>
      <p:sp>
        <p:nvSpPr>
          <p:cNvPr id="3" name="Rectángulo 2">
            <a:extLst>
              <a:ext uri="{FF2B5EF4-FFF2-40B4-BE49-F238E27FC236}">
                <a16:creationId xmlns:a16="http://schemas.microsoft.com/office/drawing/2014/main" id="{8CC9985D-2A49-493E-BEC7-A5B603134506}"/>
              </a:ext>
            </a:extLst>
          </p:cNvPr>
          <p:cNvSpPr/>
          <p:nvPr/>
        </p:nvSpPr>
        <p:spPr>
          <a:xfrm>
            <a:off x="-72453" y="2492395"/>
            <a:ext cx="6810582" cy="3416320"/>
          </a:xfrm>
          <a:prstGeom prst="rect">
            <a:avLst/>
          </a:prstGeom>
          <a:noFill/>
        </p:spPr>
        <p:txBody>
          <a:bodyPr wrap="none" lIns="91440" tIns="45720" rIns="91440" bIns="45720">
            <a:spAutoFit/>
          </a:bodyPr>
          <a:lstStyle/>
          <a:p>
            <a:pPr algn="ctr"/>
            <a:r>
              <a:rPr lang="es-ES" sz="5400" b="1" dirty="0">
                <a:ln w="12700">
                  <a:solidFill>
                    <a:schemeClr val="accent3">
                      <a:lumMod val="50000"/>
                    </a:schemeClr>
                  </a:solidFill>
                  <a:prstDash val="solid"/>
                </a:ln>
                <a:solidFill>
                  <a:schemeClr val="accent1"/>
                </a:solidFill>
                <a:effectLst>
                  <a:innerShdw blurRad="177800">
                    <a:schemeClr val="accent3">
                      <a:lumMod val="50000"/>
                    </a:schemeClr>
                  </a:innerShdw>
                </a:effectLst>
              </a:rPr>
              <a:t>¡Ánimo investigadores!</a:t>
            </a:r>
          </a:p>
          <a:p>
            <a:pPr algn="ctr"/>
            <a:r>
              <a:rPr lang="es-ES" sz="5400" b="1" dirty="0">
                <a:ln w="12700">
                  <a:solidFill>
                    <a:schemeClr val="accent3">
                      <a:lumMod val="50000"/>
                    </a:schemeClr>
                  </a:solidFill>
                  <a:prstDash val="solid"/>
                </a:ln>
                <a:solidFill>
                  <a:schemeClr val="accent1"/>
                </a:solidFill>
                <a:effectLst>
                  <a:innerShdw blurRad="177800">
                    <a:schemeClr val="accent3">
                      <a:lumMod val="50000"/>
                    </a:schemeClr>
                  </a:innerShdw>
                </a:effectLst>
              </a:rPr>
              <a:t>Nuestro futuro </a:t>
            </a:r>
          </a:p>
          <a:p>
            <a:pPr algn="ctr"/>
            <a:r>
              <a:rPr lang="es-ES" sz="5400" b="1" dirty="0">
                <a:ln w="12700">
                  <a:solidFill>
                    <a:schemeClr val="accent3">
                      <a:lumMod val="50000"/>
                    </a:schemeClr>
                  </a:solidFill>
                  <a:prstDash val="solid"/>
                </a:ln>
                <a:solidFill>
                  <a:schemeClr val="accent1"/>
                </a:solidFill>
                <a:effectLst>
                  <a:innerShdw blurRad="177800">
                    <a:schemeClr val="accent3">
                      <a:lumMod val="50000"/>
                    </a:schemeClr>
                  </a:innerShdw>
                </a:effectLst>
              </a:rPr>
              <a:t>está en</a:t>
            </a:r>
          </a:p>
          <a:p>
            <a:pPr algn="ctr"/>
            <a:r>
              <a:rPr lang="es-ES" sz="5400" b="1" dirty="0">
                <a:ln w="12700">
                  <a:solidFill>
                    <a:schemeClr val="accent3">
                      <a:lumMod val="50000"/>
                    </a:schemeClr>
                  </a:solidFill>
                  <a:prstDash val="solid"/>
                </a:ln>
                <a:solidFill>
                  <a:schemeClr val="accent1"/>
                </a:solidFill>
                <a:effectLst>
                  <a:innerShdw blurRad="177800">
                    <a:schemeClr val="accent3">
                      <a:lumMod val="50000"/>
                    </a:schemeClr>
                  </a:innerShdw>
                </a:effectLst>
              </a:rPr>
              <a:t> vuestras manos.</a:t>
            </a:r>
          </a:p>
        </p:txBody>
      </p:sp>
      <p:pic>
        <p:nvPicPr>
          <p:cNvPr id="7" name="Imagen 6">
            <a:extLst>
              <a:ext uri="{FF2B5EF4-FFF2-40B4-BE49-F238E27FC236}">
                <a16:creationId xmlns:a16="http://schemas.microsoft.com/office/drawing/2014/main" id="{D06AC3B6-C546-44ED-90FA-8DFAAD431BA2}"/>
              </a:ext>
            </a:extLst>
          </p:cNvPr>
          <p:cNvPicPr>
            <a:picLocks noChangeAspect="1"/>
          </p:cNvPicPr>
          <p:nvPr/>
        </p:nvPicPr>
        <p:blipFill>
          <a:blip r:embed="rId6"/>
          <a:stretch>
            <a:fillRect/>
          </a:stretch>
        </p:blipFill>
        <p:spPr>
          <a:xfrm>
            <a:off x="8860" y="6039343"/>
            <a:ext cx="12192000" cy="818647"/>
          </a:xfrm>
          <a:prstGeom prst="rect">
            <a:avLst/>
          </a:prstGeom>
        </p:spPr>
      </p:pic>
      <p:sp>
        <p:nvSpPr>
          <p:cNvPr id="8" name="CuadroTexto 7">
            <a:extLst>
              <a:ext uri="{FF2B5EF4-FFF2-40B4-BE49-F238E27FC236}">
                <a16:creationId xmlns:a16="http://schemas.microsoft.com/office/drawing/2014/main" id="{9F695F1A-EC8C-4C1A-B6F2-AB6EC75CBDB7}"/>
              </a:ext>
            </a:extLst>
          </p:cNvPr>
          <p:cNvSpPr txBox="1"/>
          <p:nvPr/>
        </p:nvSpPr>
        <p:spPr>
          <a:xfrm>
            <a:off x="7362825" y="1742878"/>
            <a:ext cx="4257675" cy="3139321"/>
          </a:xfrm>
          <a:prstGeom prst="rect">
            <a:avLst/>
          </a:prstGeom>
          <a:noFill/>
        </p:spPr>
        <p:txBody>
          <a:bodyPr wrap="square" rtlCol="0">
            <a:spAutoFit/>
          </a:bodyPr>
          <a:lstStyle/>
          <a:p>
            <a:r>
              <a:rPr lang="es-ES" dirty="0"/>
              <a:t>Contacto: </a:t>
            </a:r>
            <a:r>
              <a:rPr lang="es-ES" dirty="0">
                <a:hlinkClick r:id="rId7"/>
              </a:rPr>
              <a:t>marc.mendes@groupepvcp.com</a:t>
            </a:r>
            <a:endParaRPr lang="es-ES" dirty="0"/>
          </a:p>
          <a:p>
            <a:endParaRPr lang="es-ES" dirty="0"/>
          </a:p>
          <a:p>
            <a:r>
              <a:rPr lang="es-ES" dirty="0">
                <a:hlinkClick r:id="rId8"/>
              </a:rPr>
              <a:t>JoseLuis.Saiz@groupepvcp.com</a:t>
            </a:r>
            <a:endParaRPr lang="es-ES" dirty="0"/>
          </a:p>
          <a:p>
            <a:r>
              <a:rPr lang="es-ES" dirty="0">
                <a:hlinkClick r:id="rId9"/>
              </a:rPr>
              <a:t>Javier.Buch@groupepvcp.com</a:t>
            </a:r>
            <a:endParaRPr lang="es-ES" dirty="0"/>
          </a:p>
          <a:p>
            <a:r>
              <a:rPr lang="es-ES" dirty="0">
                <a:hlinkClick r:id="rId10"/>
              </a:rPr>
              <a:t>Marc.Mendes@groupepvcp.com</a:t>
            </a:r>
            <a:endParaRPr lang="es-ES" dirty="0"/>
          </a:p>
          <a:p>
            <a:r>
              <a:rPr lang="es-ES" dirty="0">
                <a:hlinkClick r:id="rId11"/>
              </a:rPr>
              <a:t>Pablo.Lema@groupepvcp.com</a:t>
            </a:r>
            <a:endParaRPr lang="es-ES" dirty="0"/>
          </a:p>
          <a:p>
            <a:r>
              <a:rPr lang="es-ES" dirty="0">
                <a:hlinkClick r:id="rId12"/>
              </a:rPr>
              <a:t>Claudia.Gabernet@groupepvcp.com</a:t>
            </a:r>
            <a:endParaRPr lang="es-ES" dirty="0"/>
          </a:p>
          <a:p>
            <a:r>
              <a:rPr lang="es-ES" dirty="0">
                <a:hlinkClick r:id="rId13"/>
              </a:rPr>
              <a:t>Emilio.Sanjuan@groupepvcp.com</a:t>
            </a:r>
            <a:endParaRPr lang="es-ES" dirty="0"/>
          </a:p>
          <a:p>
            <a:endParaRPr lang="es-ES" dirty="0"/>
          </a:p>
          <a:p>
            <a:endParaRPr lang="es-ES" dirty="0"/>
          </a:p>
          <a:p>
            <a:endParaRPr lang="es-ES" dirty="0"/>
          </a:p>
        </p:txBody>
      </p:sp>
    </p:spTree>
    <p:extLst>
      <p:ext uri="{BB962C8B-B14F-4D97-AF65-F5344CB8AC3E}">
        <p14:creationId xmlns:p14="http://schemas.microsoft.com/office/powerpoint/2010/main" val="298461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42923" y="166687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219C1F42-6EB4-4E8D-878E-60D935F6BF94}"/>
              </a:ext>
            </a:extLst>
          </p:cNvPr>
          <p:cNvSpPr txBox="1"/>
          <p:nvPr/>
        </p:nvSpPr>
        <p:spPr>
          <a:xfrm>
            <a:off x="829374" y="1539564"/>
            <a:ext cx="6295325" cy="4801314"/>
          </a:xfrm>
          <a:prstGeom prst="rect">
            <a:avLst/>
          </a:prstGeom>
          <a:noFill/>
        </p:spPr>
        <p:txBody>
          <a:bodyPr wrap="square" rtlCol="0">
            <a:spAutoFit/>
          </a:bodyPr>
          <a:lstStyle/>
          <a:p>
            <a:r>
              <a:rPr lang="es-ES" dirty="0">
                <a:latin typeface="Calibri" panose="020F0502020204030204" pitchFamily="34" charset="0"/>
              </a:rPr>
              <a:t>La comunicación y difusión de la información virtual debe ser </a:t>
            </a:r>
            <a:r>
              <a:rPr lang="es-ES" b="1" dirty="0">
                <a:latin typeface="Calibri" panose="020F0502020204030204" pitchFamily="34" charset="0"/>
              </a:rPr>
              <a:t>tan eficaz como la presencial</a:t>
            </a:r>
            <a:r>
              <a:rPr lang="es-ES" dirty="0">
                <a:latin typeface="Calibri" panose="020F0502020204030204" pitchFamily="34" charset="0"/>
              </a:rPr>
              <a:t>.</a:t>
            </a:r>
          </a:p>
          <a:p>
            <a:endParaRPr lang="es-ES" dirty="0">
              <a:latin typeface="Calibri" panose="020F0502020204030204" pitchFamily="34" charset="0"/>
            </a:endParaRPr>
          </a:p>
          <a:p>
            <a:r>
              <a:rPr lang="es-ES" dirty="0">
                <a:latin typeface="Calibri" panose="020F0502020204030204" pitchFamily="34" charset="0"/>
              </a:rPr>
              <a:t>Mucha </a:t>
            </a:r>
            <a:r>
              <a:rPr lang="es-ES" b="1" dirty="0">
                <a:latin typeface="Calibri" panose="020F0502020204030204" pitchFamily="34" charset="0"/>
              </a:rPr>
              <a:t>transparencia</a:t>
            </a:r>
            <a:r>
              <a:rPr lang="es-ES" dirty="0">
                <a:latin typeface="Calibri" panose="020F0502020204030204" pitchFamily="34" charset="0"/>
              </a:rPr>
              <a:t> en la gestión de las redes y espacios sociales, actuar siempre de forma clara y resumida.</a:t>
            </a:r>
          </a:p>
          <a:p>
            <a:endParaRPr lang="es-ES" dirty="0">
              <a:latin typeface="Calibri" panose="020F0502020204030204" pitchFamily="34" charset="0"/>
            </a:endParaRPr>
          </a:p>
          <a:p>
            <a:r>
              <a:rPr lang="es-ES" b="1" dirty="0">
                <a:latin typeface="Calibri" panose="020F0502020204030204" pitchFamily="34" charset="0"/>
              </a:rPr>
              <a:t>Colaboración</a:t>
            </a:r>
            <a:r>
              <a:rPr lang="es-ES" dirty="0">
                <a:latin typeface="Calibri" panose="020F0502020204030204" pitchFamily="34" charset="0"/>
              </a:rPr>
              <a:t>: el compartir y el colaborar con otros usuarios de la red debe ser uno de nuestros principales objetivos.</a:t>
            </a:r>
          </a:p>
          <a:p>
            <a:endParaRPr lang="es-ES" dirty="0">
              <a:latin typeface="Calibri" panose="020F0502020204030204" pitchFamily="34" charset="0"/>
            </a:endParaRPr>
          </a:p>
          <a:p>
            <a:r>
              <a:rPr lang="es-ES" b="1" dirty="0">
                <a:latin typeface="Calibri" panose="020F0502020204030204" pitchFamily="34" charset="0"/>
              </a:rPr>
              <a:t>Calidad</a:t>
            </a:r>
            <a:r>
              <a:rPr lang="es-ES" dirty="0">
                <a:latin typeface="Calibri" panose="020F0502020204030204" pitchFamily="34" charset="0"/>
              </a:rPr>
              <a:t>: la información tanto en los servicios ofrecidos como en las respuestas que damos deben ser pertinentes, adecuados y objetivos.</a:t>
            </a:r>
          </a:p>
          <a:p>
            <a:endParaRPr lang="es-ES" dirty="0">
              <a:latin typeface="Calibri" panose="020F0502020204030204" pitchFamily="34" charset="0"/>
            </a:endParaRPr>
          </a:p>
          <a:p>
            <a:r>
              <a:rPr lang="es-ES" b="1" dirty="0">
                <a:latin typeface="Calibri" panose="020F0502020204030204" pitchFamily="34" charset="0"/>
              </a:rPr>
              <a:t>Corresponsabilidad</a:t>
            </a:r>
            <a:r>
              <a:rPr lang="es-ES" dirty="0">
                <a:latin typeface="Calibri" panose="020F0502020204030204" pitchFamily="34" charset="0"/>
              </a:rPr>
              <a:t>: debemos ser conocedores de las normas básicas en las redes sociales, hacer constar a quién representamos, saber qué debemos comunicar y cómo</a:t>
            </a:r>
          </a:p>
          <a:p>
            <a:r>
              <a:rPr lang="es-ES" dirty="0">
                <a:latin typeface="Calibri" panose="020F0502020204030204" pitchFamily="34" charset="0"/>
              </a:rPr>
              <a:t>hacerlo.</a:t>
            </a:r>
          </a:p>
        </p:txBody>
      </p:sp>
      <p:sp>
        <p:nvSpPr>
          <p:cNvPr id="15" name="Diagrama de flujo: conector 14">
            <a:extLst>
              <a:ext uri="{FF2B5EF4-FFF2-40B4-BE49-F238E27FC236}">
                <a16:creationId xmlns:a16="http://schemas.microsoft.com/office/drawing/2014/main" id="{CA0161C1-E98D-48BE-97BF-B812243DD909}"/>
              </a:ext>
            </a:extLst>
          </p:cNvPr>
          <p:cNvSpPr/>
          <p:nvPr/>
        </p:nvSpPr>
        <p:spPr>
          <a:xfrm>
            <a:off x="533744" y="2506383"/>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Diagrama de flujo: conector 18">
            <a:extLst>
              <a:ext uri="{FF2B5EF4-FFF2-40B4-BE49-F238E27FC236}">
                <a16:creationId xmlns:a16="http://schemas.microsoft.com/office/drawing/2014/main" id="{C3F78545-0BAC-47E1-9455-E8A98B34A3C7}"/>
              </a:ext>
            </a:extLst>
          </p:cNvPr>
          <p:cNvSpPr/>
          <p:nvPr/>
        </p:nvSpPr>
        <p:spPr>
          <a:xfrm>
            <a:off x="537786" y="4105272"/>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02900C9E-0D23-421F-A391-18E8DE0774B2}"/>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sp>
        <p:nvSpPr>
          <p:cNvPr id="20" name="Diagrama de flujo: conector 19">
            <a:extLst>
              <a:ext uri="{FF2B5EF4-FFF2-40B4-BE49-F238E27FC236}">
                <a16:creationId xmlns:a16="http://schemas.microsoft.com/office/drawing/2014/main" id="{EFE96EB1-20E1-41EA-A09B-E8030EE18001}"/>
              </a:ext>
            </a:extLst>
          </p:cNvPr>
          <p:cNvSpPr/>
          <p:nvPr/>
        </p:nvSpPr>
        <p:spPr>
          <a:xfrm>
            <a:off x="542923" y="332011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Diagrama de flujo: conector 20">
            <a:extLst>
              <a:ext uri="{FF2B5EF4-FFF2-40B4-BE49-F238E27FC236}">
                <a16:creationId xmlns:a16="http://schemas.microsoft.com/office/drawing/2014/main" id="{920F15AF-C914-4362-B638-8AE19DB845D5}"/>
              </a:ext>
            </a:extLst>
          </p:cNvPr>
          <p:cNvSpPr/>
          <p:nvPr/>
        </p:nvSpPr>
        <p:spPr>
          <a:xfrm>
            <a:off x="533743" y="519112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7" name="Imagen 16">
            <a:extLst>
              <a:ext uri="{FF2B5EF4-FFF2-40B4-BE49-F238E27FC236}">
                <a16:creationId xmlns:a16="http://schemas.microsoft.com/office/drawing/2014/main" id="{71A570CB-9E6B-4B4F-A43A-3916DA0CC606}"/>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357274" y="0"/>
            <a:ext cx="4807077" cy="6858000"/>
          </a:xfrm>
          <a:prstGeom prst="rect">
            <a:avLst/>
          </a:prstGeom>
        </p:spPr>
      </p:pic>
    </p:spTree>
    <p:extLst>
      <p:ext uri="{BB962C8B-B14F-4D97-AF65-F5344CB8AC3E}">
        <p14:creationId xmlns:p14="http://schemas.microsoft.com/office/powerpoint/2010/main" val="3665841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a:extLst>
              <a:ext uri="{FF2B5EF4-FFF2-40B4-BE49-F238E27FC236}">
                <a16:creationId xmlns:a16="http://schemas.microsoft.com/office/drawing/2014/main" id="{D16B27C4-A9C2-4AC4-9DD3-88F63F48E83C}"/>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357274" y="27016"/>
            <a:ext cx="4834726" cy="3336386"/>
          </a:xfrm>
          <a:prstGeom prst="rect">
            <a:avLst/>
          </a:prstGeom>
        </p:spPr>
      </p:pic>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28635" y="1632578"/>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219C1F42-6EB4-4E8D-878E-60D935F6BF94}"/>
              </a:ext>
            </a:extLst>
          </p:cNvPr>
          <p:cNvSpPr txBox="1"/>
          <p:nvPr/>
        </p:nvSpPr>
        <p:spPr>
          <a:xfrm>
            <a:off x="829375" y="1539564"/>
            <a:ext cx="6304850" cy="2308324"/>
          </a:xfrm>
          <a:prstGeom prst="rect">
            <a:avLst/>
          </a:prstGeom>
          <a:noFill/>
        </p:spPr>
        <p:txBody>
          <a:bodyPr wrap="square" rtlCol="0">
            <a:spAutoFit/>
          </a:bodyPr>
          <a:lstStyle/>
          <a:p>
            <a:pPr lvl="0"/>
            <a:r>
              <a:rPr lang="es-ES" b="1" dirty="0">
                <a:solidFill>
                  <a:prstClr val="black"/>
                </a:solidFill>
                <a:latin typeface="Calibri" panose="020F0502020204030204" pitchFamily="34" charset="0"/>
              </a:rPr>
              <a:t>Confidencialidad</a:t>
            </a:r>
            <a:r>
              <a:rPr lang="es-ES" dirty="0">
                <a:solidFill>
                  <a:prstClr val="black"/>
                </a:solidFill>
                <a:latin typeface="Calibri" panose="020F0502020204030204" pitchFamily="34" charset="0"/>
              </a:rPr>
              <a:t>, tenemos que respetar la vida privada y la LPD, tampoco podemos publicar asuntos empresariales no autorizados.</a:t>
            </a:r>
          </a:p>
          <a:p>
            <a:pPr lvl="0"/>
            <a:endParaRPr lang="es-ES" dirty="0">
              <a:solidFill>
                <a:prstClr val="black"/>
              </a:solidFill>
              <a:latin typeface="Calibri" panose="020F0502020204030204" pitchFamily="34" charset="0"/>
            </a:endParaRPr>
          </a:p>
          <a:p>
            <a:pPr lvl="0"/>
            <a:r>
              <a:rPr lang="es-ES" b="1" dirty="0">
                <a:solidFill>
                  <a:prstClr val="black"/>
                </a:solidFill>
                <a:latin typeface="Calibri" panose="020F0502020204030204" pitchFamily="34" charset="0"/>
              </a:rPr>
              <a:t>Participación</a:t>
            </a:r>
            <a:r>
              <a:rPr lang="es-ES" dirty="0">
                <a:solidFill>
                  <a:prstClr val="black"/>
                </a:solidFill>
                <a:latin typeface="Calibri" panose="020F0502020204030204" pitchFamily="34" charset="0"/>
              </a:rPr>
              <a:t>: debemos ser respetuosos, dando respuesta a los comentarios de forma oportuna, respetando los diferentes puntos de vista y aportando comentarios constructivos, siempre animando a la participación.</a:t>
            </a:r>
            <a:endParaRPr lang="es-ES" dirty="0">
              <a:solidFill>
                <a:prstClr val="black"/>
              </a:solidFill>
            </a:endParaRPr>
          </a:p>
        </p:txBody>
      </p:sp>
      <p:sp>
        <p:nvSpPr>
          <p:cNvPr id="15" name="Diagrama de flujo: conector 14">
            <a:extLst>
              <a:ext uri="{FF2B5EF4-FFF2-40B4-BE49-F238E27FC236}">
                <a16:creationId xmlns:a16="http://schemas.microsoft.com/office/drawing/2014/main" id="{CA0161C1-E98D-48BE-97BF-B812243DD909}"/>
              </a:ext>
            </a:extLst>
          </p:cNvPr>
          <p:cNvSpPr/>
          <p:nvPr/>
        </p:nvSpPr>
        <p:spPr>
          <a:xfrm>
            <a:off x="533520" y="2747003"/>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Diagrama de flujo: conector 18">
            <a:extLst>
              <a:ext uri="{FF2B5EF4-FFF2-40B4-BE49-F238E27FC236}">
                <a16:creationId xmlns:a16="http://schemas.microsoft.com/office/drawing/2014/main" id="{C3F78545-0BAC-47E1-9455-E8A98B34A3C7}"/>
              </a:ext>
            </a:extLst>
          </p:cNvPr>
          <p:cNvSpPr/>
          <p:nvPr/>
        </p:nvSpPr>
        <p:spPr>
          <a:xfrm>
            <a:off x="500409" y="4073933"/>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02900C9E-0D23-421F-A391-18E8DE0774B2}"/>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sp>
        <p:nvSpPr>
          <p:cNvPr id="2" name="CuadroTexto 1">
            <a:extLst>
              <a:ext uri="{FF2B5EF4-FFF2-40B4-BE49-F238E27FC236}">
                <a16:creationId xmlns:a16="http://schemas.microsoft.com/office/drawing/2014/main" id="{DC8F0DEC-E905-46D0-839C-69C60D16EC54}"/>
              </a:ext>
            </a:extLst>
          </p:cNvPr>
          <p:cNvSpPr txBox="1"/>
          <p:nvPr/>
        </p:nvSpPr>
        <p:spPr>
          <a:xfrm>
            <a:off x="860782" y="3989280"/>
            <a:ext cx="6273443" cy="2308324"/>
          </a:xfrm>
          <a:prstGeom prst="rect">
            <a:avLst/>
          </a:prstGeom>
          <a:noFill/>
        </p:spPr>
        <p:txBody>
          <a:bodyPr wrap="square" rtlCol="0">
            <a:spAutoFit/>
          </a:bodyPr>
          <a:lstStyle/>
          <a:p>
            <a:r>
              <a:rPr lang="es-ES" dirty="0">
                <a:latin typeface="Calibri" panose="020F0502020204030204" pitchFamily="34" charset="0"/>
                <a:cs typeface="Calibri" panose="020F0502020204030204" pitchFamily="34" charset="0"/>
              </a:rPr>
              <a:t>Los “</a:t>
            </a:r>
            <a:r>
              <a:rPr lang="es-ES" b="1" dirty="0">
                <a:latin typeface="Calibri" panose="020F0502020204030204" pitchFamily="34" charset="0"/>
                <a:cs typeface="Calibri" panose="020F0502020204030204" pitchFamily="34" charset="0"/>
              </a:rPr>
              <a:t>influencers</a:t>
            </a:r>
            <a:r>
              <a:rPr lang="es-ES" dirty="0">
                <a:latin typeface="Calibri" panose="020F0502020204030204" pitchFamily="34" charset="0"/>
                <a:cs typeface="Calibri" panose="020F0502020204030204" pitchFamily="34" charset="0"/>
              </a:rPr>
              <a:t>” son muy importantes, su buenas referencias son una promoción segura, si hay posibilidad de conectar con ellos o con sus representantes no se debe dudar.</a:t>
            </a:r>
          </a:p>
          <a:p>
            <a:r>
              <a:rPr lang="es-ES" dirty="0">
                <a:latin typeface="Calibri" panose="020F0502020204030204" pitchFamily="34" charset="0"/>
                <a:cs typeface="Calibri" panose="020F0502020204030204" pitchFamily="34" charset="0"/>
              </a:rPr>
              <a:t>Es bueno conocer el número de seguidores de nuestros lectores, cambiar alojamiento por buenas referenciases es una buena opción.</a:t>
            </a:r>
          </a:p>
          <a:p>
            <a:r>
              <a:rPr lang="es-ES" dirty="0">
                <a:latin typeface="Calibri" panose="020F0502020204030204" pitchFamily="34" charset="0"/>
                <a:cs typeface="Calibri" panose="020F0502020204030204" pitchFamily="34" charset="0"/>
              </a:rPr>
              <a:t>Las 500 personas mas influyentes en España</a:t>
            </a:r>
            <a:r>
              <a:rPr lang="es-ES" dirty="0"/>
              <a:t>:</a:t>
            </a:r>
          </a:p>
          <a:p>
            <a:r>
              <a:rPr lang="es-ES" dirty="0">
                <a:hlinkClick r:id="rId6"/>
              </a:rPr>
              <a:t>https://www.fundacionmarquesdeoliva.com/top500/</a:t>
            </a:r>
            <a:endParaRPr lang="es-ES" dirty="0"/>
          </a:p>
        </p:txBody>
      </p:sp>
      <p:pic>
        <p:nvPicPr>
          <p:cNvPr id="3" name="Imagen 2">
            <a:extLst>
              <a:ext uri="{FF2B5EF4-FFF2-40B4-BE49-F238E27FC236}">
                <a16:creationId xmlns:a16="http://schemas.microsoft.com/office/drawing/2014/main" id="{A585CE9E-0DDA-4188-BAB8-241FB92A7126}"/>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7357453" y="3559965"/>
            <a:ext cx="4834547" cy="3211005"/>
          </a:xfrm>
          <a:prstGeom prst="rect">
            <a:avLst/>
          </a:prstGeom>
        </p:spPr>
      </p:pic>
    </p:spTree>
    <p:extLst>
      <p:ext uri="{BB962C8B-B14F-4D97-AF65-F5344CB8AC3E}">
        <p14:creationId xmlns:p14="http://schemas.microsoft.com/office/powerpoint/2010/main" val="1477824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42924" y="1771650"/>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219C1F42-6EB4-4E8D-878E-60D935F6BF94}"/>
              </a:ext>
            </a:extLst>
          </p:cNvPr>
          <p:cNvSpPr txBox="1"/>
          <p:nvPr/>
        </p:nvSpPr>
        <p:spPr>
          <a:xfrm>
            <a:off x="928467" y="1658124"/>
            <a:ext cx="6215284" cy="1477328"/>
          </a:xfrm>
          <a:prstGeom prst="rect">
            <a:avLst/>
          </a:prstGeom>
          <a:noFill/>
        </p:spPr>
        <p:txBody>
          <a:bodyPr wrap="square" rtlCol="0">
            <a:spAutoFit/>
          </a:bodyPr>
          <a:lstStyle/>
          <a:p>
            <a:r>
              <a:rPr lang="es-ES" dirty="0"/>
              <a:t>Ser activos en las redes sociales, intentar publicaciones </a:t>
            </a:r>
            <a:r>
              <a:rPr lang="es-ES" b="1" dirty="0"/>
              <a:t>diarias</a:t>
            </a:r>
            <a:r>
              <a:rPr lang="es-ES" dirty="0"/>
              <a:t> son buenas por comunicar pero siempre es mejor no publicar que poner algo cutre. Responder siempre con educación y cortesía, cercanos al problema y con profesionalidad hotelera. </a:t>
            </a:r>
            <a:r>
              <a:rPr lang="es-ES" b="1" dirty="0"/>
              <a:t>Si dudas consulta</a:t>
            </a:r>
            <a:r>
              <a:rPr lang="es-ES" dirty="0"/>
              <a:t>.</a:t>
            </a:r>
          </a:p>
        </p:txBody>
      </p:sp>
      <p:sp>
        <p:nvSpPr>
          <p:cNvPr id="15" name="Diagrama de flujo: conector 14">
            <a:extLst>
              <a:ext uri="{FF2B5EF4-FFF2-40B4-BE49-F238E27FC236}">
                <a16:creationId xmlns:a16="http://schemas.microsoft.com/office/drawing/2014/main" id="{CA0161C1-E98D-48BE-97BF-B812243DD909}"/>
              </a:ext>
            </a:extLst>
          </p:cNvPr>
          <p:cNvSpPr/>
          <p:nvPr/>
        </p:nvSpPr>
        <p:spPr>
          <a:xfrm>
            <a:off x="542921" y="3249542"/>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7E6D1243-5C91-41B6-B9F5-01C233A807C6}"/>
              </a:ext>
            </a:extLst>
          </p:cNvPr>
          <p:cNvSpPr txBox="1"/>
          <p:nvPr/>
        </p:nvSpPr>
        <p:spPr>
          <a:xfrm>
            <a:off x="918942" y="3135452"/>
            <a:ext cx="6234333" cy="1477328"/>
          </a:xfrm>
          <a:prstGeom prst="rect">
            <a:avLst/>
          </a:prstGeom>
          <a:noFill/>
        </p:spPr>
        <p:txBody>
          <a:bodyPr wrap="square" rtlCol="0">
            <a:spAutoFit/>
          </a:bodyPr>
          <a:lstStyle/>
          <a:p>
            <a:r>
              <a:rPr lang="es-ES" dirty="0"/>
              <a:t>Dar a conocer mejor al </a:t>
            </a:r>
            <a:r>
              <a:rPr lang="es-ES" b="1" dirty="0"/>
              <a:t>personal PV </a:t>
            </a:r>
            <a:r>
              <a:rPr lang="es-ES" dirty="0"/>
              <a:t>mediante videos de presentación puede ayudar a forjar confianza. Las fotos y videos deben tener siempre las mismas dimensiones y marcos, el mismo tipo de letra y tamaño en todos los Sites, esto ayudará a la </a:t>
            </a:r>
            <a:r>
              <a:rPr lang="es-ES" b="1" dirty="0"/>
              <a:t>mejora de la imagen corporativa</a:t>
            </a:r>
            <a:r>
              <a:rPr lang="es-ES" dirty="0"/>
              <a:t>.</a:t>
            </a:r>
          </a:p>
        </p:txBody>
      </p:sp>
      <p:sp>
        <p:nvSpPr>
          <p:cNvPr id="18" name="CuadroTexto 17">
            <a:extLst>
              <a:ext uri="{FF2B5EF4-FFF2-40B4-BE49-F238E27FC236}">
                <a16:creationId xmlns:a16="http://schemas.microsoft.com/office/drawing/2014/main" id="{62B0C324-834E-4F7F-BFE8-26D261007816}"/>
              </a:ext>
            </a:extLst>
          </p:cNvPr>
          <p:cNvSpPr txBox="1"/>
          <p:nvPr/>
        </p:nvSpPr>
        <p:spPr>
          <a:xfrm>
            <a:off x="928467" y="4820654"/>
            <a:ext cx="6215284" cy="1200329"/>
          </a:xfrm>
          <a:prstGeom prst="rect">
            <a:avLst/>
          </a:prstGeom>
          <a:noFill/>
        </p:spPr>
        <p:txBody>
          <a:bodyPr wrap="square" rtlCol="0">
            <a:spAutoFit/>
          </a:bodyPr>
          <a:lstStyle/>
          <a:p>
            <a:r>
              <a:rPr lang="es-ES" dirty="0"/>
              <a:t>Los Sites podrían usar con </a:t>
            </a:r>
            <a:r>
              <a:rPr lang="es-ES" b="1" dirty="0"/>
              <a:t>Google Forms p</a:t>
            </a:r>
            <a:r>
              <a:rPr lang="es-ES" dirty="0"/>
              <a:t>ara compartir los resultados de sus encuestas con la central.</a:t>
            </a:r>
          </a:p>
          <a:p>
            <a:r>
              <a:rPr lang="es-ES" dirty="0"/>
              <a:t>Las opiniones en nuestras webs son fundamentales y deben estar siempre actualizadas</a:t>
            </a:r>
          </a:p>
        </p:txBody>
      </p:sp>
      <p:sp>
        <p:nvSpPr>
          <p:cNvPr id="19" name="Diagrama de flujo: conector 18">
            <a:extLst>
              <a:ext uri="{FF2B5EF4-FFF2-40B4-BE49-F238E27FC236}">
                <a16:creationId xmlns:a16="http://schemas.microsoft.com/office/drawing/2014/main" id="{C3F78545-0BAC-47E1-9455-E8A98B34A3C7}"/>
              </a:ext>
            </a:extLst>
          </p:cNvPr>
          <p:cNvSpPr/>
          <p:nvPr/>
        </p:nvSpPr>
        <p:spPr>
          <a:xfrm>
            <a:off x="542922" y="4927460"/>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02900C9E-0D23-421F-A391-18E8DE0774B2}"/>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pic>
        <p:nvPicPr>
          <p:cNvPr id="20" name="Imagen 19">
            <a:extLst>
              <a:ext uri="{FF2B5EF4-FFF2-40B4-BE49-F238E27FC236}">
                <a16:creationId xmlns:a16="http://schemas.microsoft.com/office/drawing/2014/main" id="{B636772C-6541-4008-89B3-72BF5496C60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357274" y="-3"/>
            <a:ext cx="4834726" cy="6857990"/>
          </a:xfrm>
          <a:prstGeom prst="rect">
            <a:avLst/>
          </a:prstGeom>
        </p:spPr>
      </p:pic>
    </p:spTree>
    <p:extLst>
      <p:ext uri="{BB962C8B-B14F-4D97-AF65-F5344CB8AC3E}">
        <p14:creationId xmlns:p14="http://schemas.microsoft.com/office/powerpoint/2010/main" val="182790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a:extLst>
              <a:ext uri="{FF2B5EF4-FFF2-40B4-BE49-F238E27FC236}">
                <a16:creationId xmlns:a16="http://schemas.microsoft.com/office/drawing/2014/main" id="{D16B27C4-A9C2-4AC4-9DD3-88F63F48E83C}"/>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357274" y="444"/>
            <a:ext cx="4834726" cy="3227377"/>
          </a:xfrm>
          <a:prstGeom prst="rect">
            <a:avLst/>
          </a:prstGeom>
        </p:spPr>
      </p:pic>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36676" y="1564480"/>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219C1F42-6EB4-4E8D-878E-60D935F6BF94}"/>
              </a:ext>
            </a:extLst>
          </p:cNvPr>
          <p:cNvSpPr txBox="1"/>
          <p:nvPr/>
        </p:nvSpPr>
        <p:spPr>
          <a:xfrm>
            <a:off x="971550" y="1473495"/>
            <a:ext cx="5890862" cy="1754326"/>
          </a:xfrm>
          <a:prstGeom prst="rect">
            <a:avLst/>
          </a:prstGeom>
          <a:noFill/>
        </p:spPr>
        <p:txBody>
          <a:bodyPr wrap="square" rtlCol="0">
            <a:spAutoFit/>
          </a:bodyPr>
          <a:lstStyle/>
          <a:p>
            <a:r>
              <a:rPr lang="es-ES" dirty="0"/>
              <a:t>Es un buen momento para aprovechar las </a:t>
            </a:r>
            <a:r>
              <a:rPr lang="es-ES" b="1" dirty="0"/>
              <a:t>bases de datos </a:t>
            </a:r>
            <a:r>
              <a:rPr lang="es-ES" dirty="0"/>
              <a:t>e intentar contactar con los clientes/empresas que quisieron venir pero no pudieron, tenemos sus emails en Polo y ahora se leen más los comunicados. Es importante permitir el uso de estos datos y la autorizar el envío de mensajes y comunicados personalizados desde los Sites.</a:t>
            </a:r>
          </a:p>
        </p:txBody>
      </p:sp>
      <p:sp>
        <p:nvSpPr>
          <p:cNvPr id="15" name="Diagrama de flujo: conector 14">
            <a:extLst>
              <a:ext uri="{FF2B5EF4-FFF2-40B4-BE49-F238E27FC236}">
                <a16:creationId xmlns:a16="http://schemas.microsoft.com/office/drawing/2014/main" id="{CA0161C1-E98D-48BE-97BF-B812243DD909}"/>
              </a:ext>
            </a:extLst>
          </p:cNvPr>
          <p:cNvSpPr/>
          <p:nvPr/>
        </p:nvSpPr>
        <p:spPr>
          <a:xfrm>
            <a:off x="531865" y="342771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7E6D1243-5C91-41B6-B9F5-01C233A807C6}"/>
              </a:ext>
            </a:extLst>
          </p:cNvPr>
          <p:cNvSpPr txBox="1"/>
          <p:nvPr/>
        </p:nvSpPr>
        <p:spPr>
          <a:xfrm>
            <a:off x="908821" y="3328986"/>
            <a:ext cx="6187136" cy="923330"/>
          </a:xfrm>
          <a:prstGeom prst="rect">
            <a:avLst/>
          </a:prstGeom>
          <a:noFill/>
        </p:spPr>
        <p:txBody>
          <a:bodyPr wrap="square" rtlCol="0">
            <a:spAutoFit/>
          </a:bodyPr>
          <a:lstStyle/>
          <a:p>
            <a:r>
              <a:rPr lang="es-ES" dirty="0"/>
              <a:t>Siempre es bueno segmentar para poder analizar nuestros datos, se pueden establecer múltiples criterios, uno de los más importantes es en función de la naturaleza de su tráfico.</a:t>
            </a:r>
          </a:p>
        </p:txBody>
      </p:sp>
      <p:sp>
        <p:nvSpPr>
          <p:cNvPr id="13" name="Rectángulo: esquinas redondeadas 12">
            <a:extLst>
              <a:ext uri="{FF2B5EF4-FFF2-40B4-BE49-F238E27FC236}">
                <a16:creationId xmlns:a16="http://schemas.microsoft.com/office/drawing/2014/main" id="{8F0B2248-8E1C-4435-ACCA-273E416C286A}"/>
              </a:ext>
            </a:extLst>
          </p:cNvPr>
          <p:cNvSpPr/>
          <p:nvPr/>
        </p:nvSpPr>
        <p:spPr>
          <a:xfrm>
            <a:off x="1098904" y="880868"/>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sp>
        <p:nvSpPr>
          <p:cNvPr id="2" name="CuadroTexto 1">
            <a:extLst>
              <a:ext uri="{FF2B5EF4-FFF2-40B4-BE49-F238E27FC236}">
                <a16:creationId xmlns:a16="http://schemas.microsoft.com/office/drawing/2014/main" id="{5824B9FA-FB7C-45C6-A599-FA0F68A94BA5}"/>
              </a:ext>
            </a:extLst>
          </p:cNvPr>
          <p:cNvSpPr txBox="1"/>
          <p:nvPr/>
        </p:nvSpPr>
        <p:spPr>
          <a:xfrm>
            <a:off x="935592" y="4928738"/>
            <a:ext cx="6187136" cy="1477328"/>
          </a:xfrm>
          <a:prstGeom prst="rect">
            <a:avLst/>
          </a:prstGeom>
          <a:noFill/>
        </p:spPr>
        <p:txBody>
          <a:bodyPr wrap="square" rtlCol="0">
            <a:spAutoFit/>
          </a:bodyPr>
          <a:lstStyle/>
          <a:p>
            <a:pPr lvl="0">
              <a:buFont typeface="Arial" panose="020B0604020202020204" pitchFamily="34" charset="0"/>
              <a:buChar char="•"/>
            </a:pPr>
            <a:r>
              <a:rPr lang="es-ES" dirty="0">
                <a:solidFill>
                  <a:prstClr val="black"/>
                </a:solidFill>
              </a:rPr>
              <a:t> </a:t>
            </a:r>
            <a:r>
              <a:rPr lang="es-ES" b="1" dirty="0">
                <a:solidFill>
                  <a:schemeClr val="accent2"/>
                </a:solidFill>
              </a:rPr>
              <a:t>Tráfico frío</a:t>
            </a:r>
            <a:r>
              <a:rPr lang="es-ES" dirty="0">
                <a:solidFill>
                  <a:srgbClr val="333333"/>
                </a:solidFill>
              </a:rPr>
              <a:t>: personas que no nos conocen.</a:t>
            </a:r>
          </a:p>
          <a:p>
            <a:pPr lvl="0">
              <a:buFont typeface="Arial" panose="020B0604020202020204" pitchFamily="34" charset="0"/>
              <a:buChar char="•"/>
            </a:pPr>
            <a:r>
              <a:rPr lang="es-ES" b="1" dirty="0">
                <a:solidFill>
                  <a:srgbClr val="FF9900"/>
                </a:solidFill>
              </a:rPr>
              <a:t>Tráfico templado</a:t>
            </a:r>
            <a:r>
              <a:rPr lang="es-ES" dirty="0">
                <a:solidFill>
                  <a:srgbClr val="333333"/>
                </a:solidFill>
              </a:rPr>
              <a:t>: personas que ya nos conocen o han tenido algún tipo de interacción con nosotros.</a:t>
            </a:r>
          </a:p>
          <a:p>
            <a:pPr lvl="0">
              <a:buFont typeface="Arial" panose="020B0604020202020204" pitchFamily="34" charset="0"/>
              <a:buChar char="•"/>
            </a:pPr>
            <a:r>
              <a:rPr lang="es-ES" b="1" dirty="0">
                <a:solidFill>
                  <a:srgbClr val="FF0000"/>
                </a:solidFill>
              </a:rPr>
              <a:t>Tráfico caliente</a:t>
            </a:r>
            <a:r>
              <a:rPr lang="es-ES" dirty="0">
                <a:solidFill>
                  <a:srgbClr val="333333"/>
                </a:solidFill>
              </a:rPr>
              <a:t>: personas que ya nos han comprado y que confían en nosotros.</a:t>
            </a:r>
          </a:p>
        </p:txBody>
      </p:sp>
      <p:sp>
        <p:nvSpPr>
          <p:cNvPr id="20" name="Diagrama de flujo: conector 19">
            <a:extLst>
              <a:ext uri="{FF2B5EF4-FFF2-40B4-BE49-F238E27FC236}">
                <a16:creationId xmlns:a16="http://schemas.microsoft.com/office/drawing/2014/main" id="{2C01F96A-4865-4793-8B4E-3E55BD64A1D9}"/>
              </a:ext>
            </a:extLst>
          </p:cNvPr>
          <p:cNvSpPr/>
          <p:nvPr/>
        </p:nvSpPr>
        <p:spPr>
          <a:xfrm>
            <a:off x="559636" y="4599557"/>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CuadroTexto 2">
            <a:extLst>
              <a:ext uri="{FF2B5EF4-FFF2-40B4-BE49-F238E27FC236}">
                <a16:creationId xmlns:a16="http://schemas.microsoft.com/office/drawing/2014/main" id="{49BCB3C0-D9FF-4DC1-83D0-29F8B72873D5}"/>
              </a:ext>
            </a:extLst>
          </p:cNvPr>
          <p:cNvSpPr txBox="1"/>
          <p:nvPr/>
        </p:nvSpPr>
        <p:spPr>
          <a:xfrm>
            <a:off x="971550" y="4514904"/>
            <a:ext cx="5320946" cy="369332"/>
          </a:xfrm>
          <a:prstGeom prst="rect">
            <a:avLst/>
          </a:prstGeom>
          <a:noFill/>
        </p:spPr>
        <p:txBody>
          <a:bodyPr wrap="square" rtlCol="0">
            <a:spAutoFit/>
          </a:bodyPr>
          <a:lstStyle/>
          <a:p>
            <a:r>
              <a:rPr lang="es-ES" b="1" dirty="0"/>
              <a:t>Tipos de Tráfico.</a:t>
            </a:r>
          </a:p>
        </p:txBody>
      </p:sp>
      <p:pic>
        <p:nvPicPr>
          <p:cNvPr id="4" name="Imagen 3">
            <a:extLst>
              <a:ext uri="{FF2B5EF4-FFF2-40B4-BE49-F238E27FC236}">
                <a16:creationId xmlns:a16="http://schemas.microsoft.com/office/drawing/2014/main" id="{56D360F2-169F-4A0B-A7BA-D8CD5F9C0020}"/>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329503" y="3490624"/>
            <a:ext cx="4834547" cy="3348124"/>
          </a:xfrm>
          <a:prstGeom prst="rect">
            <a:avLst/>
          </a:prstGeom>
        </p:spPr>
      </p:pic>
    </p:spTree>
    <p:extLst>
      <p:ext uri="{BB962C8B-B14F-4D97-AF65-F5344CB8AC3E}">
        <p14:creationId xmlns:p14="http://schemas.microsoft.com/office/powerpoint/2010/main" val="255741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09936" y="172402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219C1F42-6EB4-4E8D-878E-60D935F6BF94}"/>
              </a:ext>
            </a:extLst>
          </p:cNvPr>
          <p:cNvSpPr txBox="1"/>
          <p:nvPr/>
        </p:nvSpPr>
        <p:spPr>
          <a:xfrm>
            <a:off x="971550" y="1613263"/>
            <a:ext cx="6138511" cy="1754326"/>
          </a:xfrm>
          <a:prstGeom prst="rect">
            <a:avLst/>
          </a:prstGeom>
          <a:noFill/>
        </p:spPr>
        <p:txBody>
          <a:bodyPr wrap="square" rtlCol="0">
            <a:spAutoFit/>
          </a:bodyPr>
          <a:lstStyle/>
          <a:p>
            <a:r>
              <a:rPr lang="es-ES" dirty="0"/>
              <a:t>Los buenos propósitos sociales y personales son siempre temas bien recibidos, algunas ideas:</a:t>
            </a:r>
          </a:p>
          <a:p>
            <a:r>
              <a:rPr lang="es-ES" dirty="0">
                <a:hlinkClick r:id="rId5"/>
              </a:rPr>
              <a:t>https://socialenterprise.es/ejemplos-empresas-sociales/</a:t>
            </a:r>
            <a:endParaRPr lang="es-ES" dirty="0"/>
          </a:p>
          <a:p>
            <a:r>
              <a:rPr lang="es-ES" dirty="0">
                <a:hlinkClick r:id="rId6"/>
              </a:rPr>
              <a:t>https://psiqueduelo.com/propositos-ano-nuevo/</a:t>
            </a:r>
            <a:endParaRPr lang="es-ES" dirty="0"/>
          </a:p>
          <a:p>
            <a:r>
              <a:rPr lang="es-ES" dirty="0"/>
              <a:t>Las fotos, música, y video deben provenir de fuentes sin derechos de autor, hay muchas webs que las proporcionan gratuitamente.</a:t>
            </a:r>
          </a:p>
        </p:txBody>
      </p:sp>
      <p:sp>
        <p:nvSpPr>
          <p:cNvPr id="15" name="Diagrama de flujo: conector 14">
            <a:extLst>
              <a:ext uri="{FF2B5EF4-FFF2-40B4-BE49-F238E27FC236}">
                <a16:creationId xmlns:a16="http://schemas.microsoft.com/office/drawing/2014/main" id="{CA0161C1-E98D-48BE-97BF-B812243DD909}"/>
              </a:ext>
            </a:extLst>
          </p:cNvPr>
          <p:cNvSpPr/>
          <p:nvPr/>
        </p:nvSpPr>
        <p:spPr>
          <a:xfrm>
            <a:off x="509936" y="3648078"/>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7E6D1243-5C91-41B6-B9F5-01C233A807C6}"/>
              </a:ext>
            </a:extLst>
          </p:cNvPr>
          <p:cNvSpPr txBox="1"/>
          <p:nvPr/>
        </p:nvSpPr>
        <p:spPr>
          <a:xfrm>
            <a:off x="971549" y="3529012"/>
            <a:ext cx="6138511" cy="2862322"/>
          </a:xfrm>
          <a:prstGeom prst="rect">
            <a:avLst/>
          </a:prstGeom>
          <a:noFill/>
        </p:spPr>
        <p:txBody>
          <a:bodyPr wrap="square" rtlCol="0">
            <a:spAutoFit/>
          </a:bodyPr>
          <a:lstStyle/>
          <a:p>
            <a:r>
              <a:rPr lang="es-ES" dirty="0"/>
              <a:t>Sería bueno tener la presentación de nuestros Sites en imágenes 360, paseos virtuales; El uso de </a:t>
            </a:r>
            <a:r>
              <a:rPr lang="es-ES" b="1" dirty="0"/>
              <a:t>Google Business View </a:t>
            </a:r>
            <a:r>
              <a:rPr lang="es-ES" dirty="0"/>
              <a:t>es preferenciado por los buscadores de Google.</a:t>
            </a:r>
          </a:p>
          <a:p>
            <a:r>
              <a:rPr lang="es-ES" dirty="0"/>
              <a:t>Es aconsejable el uso de una cámara profesional, con el móvil también se podría pero con peores resultados. </a:t>
            </a:r>
            <a:r>
              <a:rPr lang="es-ES" dirty="0">
                <a:hlinkClick r:id="rId7"/>
              </a:rPr>
              <a:t>https://www.google.com/intl/es/streetview/business/</a:t>
            </a:r>
            <a:endParaRPr lang="es-ES" dirty="0"/>
          </a:p>
          <a:p>
            <a:r>
              <a:rPr lang="es-ES" dirty="0"/>
              <a:t>Ejemplos:</a:t>
            </a:r>
          </a:p>
          <a:p>
            <a:pPr lvl="0"/>
            <a:r>
              <a:rPr lang="es-ES" b="1" dirty="0"/>
              <a:t>Hotel Costa Calero Spa: </a:t>
            </a:r>
            <a:r>
              <a:rPr lang="es-ES" u="sng" dirty="0">
                <a:hlinkClick r:id="rId8"/>
              </a:rPr>
              <a:t>https://goo.gl/maps/w16GL</a:t>
            </a:r>
            <a:endParaRPr lang="es-ES" dirty="0"/>
          </a:p>
          <a:p>
            <a:pPr lvl="0"/>
            <a:r>
              <a:rPr lang="es-ES" b="1" dirty="0"/>
              <a:t>Barcelona Airport Hotel:</a:t>
            </a:r>
            <a:r>
              <a:rPr lang="es-ES" dirty="0"/>
              <a:t> </a:t>
            </a:r>
            <a:r>
              <a:rPr lang="es-ES" u="sng" dirty="0">
                <a:hlinkClick r:id="rId9"/>
              </a:rPr>
              <a:t>https://goo.gl/maps/n6Qk1</a:t>
            </a:r>
            <a:endParaRPr lang="es-ES" dirty="0"/>
          </a:p>
          <a:p>
            <a:endParaRPr lang="es-ES" dirty="0"/>
          </a:p>
        </p:txBody>
      </p:sp>
      <p:sp>
        <p:nvSpPr>
          <p:cNvPr id="13" name="Rectángulo: esquinas redondeadas 12">
            <a:extLst>
              <a:ext uri="{FF2B5EF4-FFF2-40B4-BE49-F238E27FC236}">
                <a16:creationId xmlns:a16="http://schemas.microsoft.com/office/drawing/2014/main" id="{F1043CA0-2D67-4B9E-8A3E-7F22C9E40A0C}"/>
              </a:ext>
            </a:extLst>
          </p:cNvPr>
          <p:cNvSpPr/>
          <p:nvPr/>
        </p:nvSpPr>
        <p:spPr>
          <a:xfrm>
            <a:off x="971550" y="902954"/>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pic>
        <p:nvPicPr>
          <p:cNvPr id="18" name="Imagen 17">
            <a:extLst>
              <a:ext uri="{FF2B5EF4-FFF2-40B4-BE49-F238E27FC236}">
                <a16:creationId xmlns:a16="http://schemas.microsoft.com/office/drawing/2014/main" id="{3669C538-4B74-42B3-A199-D6CE95243B65}"/>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rot="5400000">
            <a:off x="6310082" y="1047202"/>
            <a:ext cx="6857990" cy="4763606"/>
          </a:xfrm>
          <a:prstGeom prst="rect">
            <a:avLst/>
          </a:prstGeom>
        </p:spPr>
      </p:pic>
    </p:spTree>
    <p:extLst>
      <p:ext uri="{BB962C8B-B14F-4D97-AF65-F5344CB8AC3E}">
        <p14:creationId xmlns:p14="http://schemas.microsoft.com/office/powerpoint/2010/main" val="180169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2" name="Imagen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a:extLst>
              <a:ext uri="{FF2B5EF4-FFF2-40B4-BE49-F238E27FC236}">
                <a16:creationId xmlns:a16="http://schemas.microsoft.com/office/drawing/2014/main" id="{D16B27C4-A9C2-4AC4-9DD3-88F63F48E83C}"/>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338092" y="10"/>
            <a:ext cx="4853908" cy="6857990"/>
          </a:xfrm>
          <a:prstGeom prst="rect">
            <a:avLst/>
          </a:prstGeom>
        </p:spPr>
      </p:pic>
      <p:pic>
        <p:nvPicPr>
          <p:cNvPr id="16" name="Imagen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Diagrama de flujo: conector 7">
            <a:extLst>
              <a:ext uri="{FF2B5EF4-FFF2-40B4-BE49-F238E27FC236}">
                <a16:creationId xmlns:a16="http://schemas.microsoft.com/office/drawing/2014/main" id="{5352C36F-BEED-470F-AB0E-E923FE8B722C}"/>
              </a:ext>
            </a:extLst>
          </p:cNvPr>
          <p:cNvSpPr/>
          <p:nvPr/>
        </p:nvSpPr>
        <p:spPr>
          <a:xfrm>
            <a:off x="509936" y="1724026"/>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esquinas redondeadas 12">
            <a:extLst>
              <a:ext uri="{FF2B5EF4-FFF2-40B4-BE49-F238E27FC236}">
                <a16:creationId xmlns:a16="http://schemas.microsoft.com/office/drawing/2014/main" id="{F1043CA0-2D67-4B9E-8A3E-7F22C9E40A0C}"/>
              </a:ext>
            </a:extLst>
          </p:cNvPr>
          <p:cNvSpPr/>
          <p:nvPr/>
        </p:nvSpPr>
        <p:spPr>
          <a:xfrm>
            <a:off x="971550" y="902954"/>
            <a:ext cx="4689801" cy="418573"/>
          </a:xfrm>
          <a:prstGeom prst="roundRect">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Recomendaciones para publicar</a:t>
            </a:r>
          </a:p>
        </p:txBody>
      </p:sp>
      <p:sp>
        <p:nvSpPr>
          <p:cNvPr id="2" name="CuadroTexto 1">
            <a:extLst>
              <a:ext uri="{FF2B5EF4-FFF2-40B4-BE49-F238E27FC236}">
                <a16:creationId xmlns:a16="http://schemas.microsoft.com/office/drawing/2014/main" id="{B7B4F916-0544-47E5-8948-6086EF32E177}"/>
              </a:ext>
            </a:extLst>
          </p:cNvPr>
          <p:cNvSpPr txBox="1"/>
          <p:nvPr/>
        </p:nvSpPr>
        <p:spPr>
          <a:xfrm>
            <a:off x="971550" y="1590676"/>
            <a:ext cx="6172200" cy="2585323"/>
          </a:xfrm>
          <a:prstGeom prst="rect">
            <a:avLst/>
          </a:prstGeom>
          <a:noFill/>
        </p:spPr>
        <p:txBody>
          <a:bodyPr wrap="square" rtlCol="0">
            <a:spAutoFit/>
          </a:bodyPr>
          <a:lstStyle/>
          <a:p>
            <a:r>
              <a:rPr lang="es-ES" dirty="0"/>
              <a:t>La seguridad en redes es fundamental, no debemos tener miedo a navegar pero sí ser prudentes, estar actualizado. Siempre hay enlaces y archivos sospechosos, potencialmente peligrosos. Una medida habitual en empresas es mandar un email sospechoso a todos sus empleados, al abrirlo directamente se apunta a un cursillo de “phishing” para bien de todos.</a:t>
            </a:r>
          </a:p>
          <a:p>
            <a:r>
              <a:rPr lang="es-ES" dirty="0"/>
              <a:t>Articulo del CNI al respecto del uso de redes:</a:t>
            </a:r>
          </a:p>
          <a:p>
            <a:r>
              <a:rPr lang="es-ES" dirty="0">
                <a:hlinkClick r:id="rId6"/>
              </a:rPr>
              <a:t>https://www.ccn-cert.cni.es/seguridad-al-dia/comunicados-ccn-cert/6711-como-utilizar-las-redes-sociales-de-forma-segura.html</a:t>
            </a:r>
            <a:endParaRPr lang="es-ES" dirty="0"/>
          </a:p>
        </p:txBody>
      </p:sp>
      <p:sp>
        <p:nvSpPr>
          <p:cNvPr id="18" name="Diagrama de flujo: conector 17">
            <a:extLst>
              <a:ext uri="{FF2B5EF4-FFF2-40B4-BE49-F238E27FC236}">
                <a16:creationId xmlns:a16="http://schemas.microsoft.com/office/drawing/2014/main" id="{10AFC84D-1F72-4760-B7A6-6AC3D87BB2BD}"/>
              </a:ext>
            </a:extLst>
          </p:cNvPr>
          <p:cNvSpPr/>
          <p:nvPr/>
        </p:nvSpPr>
        <p:spPr>
          <a:xfrm>
            <a:off x="504537" y="4371975"/>
            <a:ext cx="205139" cy="200026"/>
          </a:xfrm>
          <a:prstGeom prst="flowChart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9B8B7013-5ECE-41D2-9A26-906119FF5026}"/>
              </a:ext>
            </a:extLst>
          </p:cNvPr>
          <p:cNvSpPr txBox="1"/>
          <p:nvPr/>
        </p:nvSpPr>
        <p:spPr>
          <a:xfrm>
            <a:off x="909417" y="4291013"/>
            <a:ext cx="6172200" cy="2031325"/>
          </a:xfrm>
          <a:prstGeom prst="rect">
            <a:avLst/>
          </a:prstGeom>
          <a:noFill/>
        </p:spPr>
        <p:txBody>
          <a:bodyPr wrap="square" rtlCol="0">
            <a:spAutoFit/>
          </a:bodyPr>
          <a:lstStyle/>
          <a:p>
            <a:r>
              <a:rPr lang="es-ES" dirty="0"/>
              <a:t>No tengas muchas cuentas que no puedas atender, en PV España se utilizan cuatro cuentas; Facebook, Twitter, Linledin, y ahora Instagram, ¿Que publicamos en cada red?.</a:t>
            </a:r>
          </a:p>
          <a:p>
            <a:r>
              <a:rPr lang="es-ES" dirty="0"/>
              <a:t>Los consejos de esta Blogger son acertados:</a:t>
            </a:r>
          </a:p>
          <a:p>
            <a:r>
              <a:rPr lang="es-ES" dirty="0">
                <a:hlinkClick r:id="rId7"/>
              </a:rPr>
              <a:t>https://www.luciajimenezvida.es/que-publicar-en-cada-red-social/</a:t>
            </a:r>
            <a:endParaRPr lang="es-ES" dirty="0"/>
          </a:p>
          <a:p>
            <a:endParaRPr lang="es-ES" dirty="0"/>
          </a:p>
        </p:txBody>
      </p:sp>
    </p:spTree>
    <p:extLst>
      <p:ext uri="{BB962C8B-B14F-4D97-AF65-F5344CB8AC3E}">
        <p14:creationId xmlns:p14="http://schemas.microsoft.com/office/powerpoint/2010/main" val="2431849295"/>
      </p:ext>
    </p:extLst>
  </p:cSld>
  <p:clrMapOvr>
    <a:masterClrMapping/>
  </p:clrMapOvr>
</p:sld>
</file>

<file path=ppt/theme/theme1.xml><?xml version="1.0" encoding="utf-8"?>
<a:theme xmlns:a="http://schemas.openxmlformats.org/drawingml/2006/main" name="Gota">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7E0B37-40BF-4857-B2E5-B52E6B39D4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B31D25-712D-46FD-A9DF-85443E555627}">
  <ds:schemaRefs>
    <ds:schemaRef ds:uri="71af3243-3dd4-4a8d-8c0d-dd76da1f02a5"/>
    <ds:schemaRef ds:uri="http://purl.org/dc/terms/"/>
    <ds:schemaRef ds:uri="http://schemas.microsoft.com/office/2006/documentManagement/types"/>
    <ds:schemaRef ds:uri="16c05727-aa75-4e4a-9b5f-8a80a1165891"/>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2E158AC7-AA74-4FE4-9207-24EA2187AA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de gota de laboratorio</Template>
  <TotalTime>0</TotalTime>
  <Words>3373</Words>
  <Application>Microsoft Office PowerPoint</Application>
  <PresentationFormat>Panorámica</PresentationFormat>
  <Paragraphs>342</Paragraphs>
  <Slides>32</Slides>
  <Notes>29</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Arial</vt:lpstr>
      <vt:lpstr>Calibri</vt:lpstr>
      <vt:lpstr>Dosis</vt:lpstr>
      <vt:lpstr>PT Sans</vt:lpstr>
      <vt:lpstr>Times New Roman</vt:lpstr>
      <vt:lpstr>Tw Cen MT</vt:lpstr>
      <vt:lpstr>Gota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Redes activas en pv</vt:lpstr>
      <vt:lpstr>Redes activas en pv</vt:lpstr>
      <vt:lpstr>en función de los resultados marketing rediseña las campañas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por tu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2020-04-11T13:08:29Z</dcterms:created>
  <dcterms:modified xsi:type="dcterms:W3CDTF">2020-04-29T13:49:13Z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